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92" r:id="rId3"/>
    <p:sldId id="293" r:id="rId4"/>
    <p:sldId id="265" r:id="rId5"/>
    <p:sldId id="286" r:id="rId6"/>
    <p:sldId id="294" r:id="rId7"/>
    <p:sldId id="290" r:id="rId8"/>
    <p:sldId id="259" r:id="rId9"/>
    <p:sldId id="284" r:id="rId10"/>
    <p:sldId id="282" r:id="rId11"/>
    <p:sldId id="295" r:id="rId12"/>
    <p:sldId id="270" r:id="rId13"/>
    <p:sldId id="260" r:id="rId14"/>
    <p:sldId id="272" r:id="rId15"/>
    <p:sldId id="281" r:id="rId16"/>
    <p:sldId id="275" r:id="rId17"/>
    <p:sldId id="296" r:id="rId18"/>
    <p:sldId id="278" r:id="rId19"/>
    <p:sldId id="297" r:id="rId20"/>
    <p:sldId id="264" r:id="rId21"/>
    <p:sldId id="291" r:id="rId22"/>
    <p:sldId id="298" r:id="rId23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605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F66-401D-ACFF-098A0B8B8FF2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F66-401D-ACFF-098A0B8B8FF2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F66-401D-ACFF-098A0B8B8FF2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F66-401D-ACFF-098A0B8B8FF2}"/>
              </c:ext>
            </c:extLst>
          </c:dPt>
          <c:cat>
            <c:strRef>
              <c:f>Sheet1!$A$2:$A$5</c:f>
              <c:strCache>
                <c:ptCount val="4"/>
                <c:pt idx="0">
                  <c:v>红</c:v>
                </c:pt>
                <c:pt idx="1">
                  <c:v>蓝</c:v>
                </c:pt>
                <c:pt idx="2">
                  <c:v>青</c:v>
                </c:pt>
                <c:pt idx="3">
                  <c:v>橙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40</c:v>
                </c:pt>
                <c:pt idx="2">
                  <c:v>15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F66-401D-ACFF-098A0B8B8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7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800"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279197782065048"/>
          <c:y val="7.3932594854143219E-2"/>
          <c:w val="0.82111350142493789"/>
          <c:h val="0.555257073211262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学历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LAC</c:v>
                </c:pt>
                <c:pt idx="1">
                  <c:v>UIE</c:v>
                </c:pt>
                <c:pt idx="2">
                  <c:v>BBC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1">
                  <c:v>97</c:v>
                </c:pt>
                <c:pt idx="2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9C-404F-A3CF-634F66E1043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姓名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LAC</c:v>
                </c:pt>
                <c:pt idx="1">
                  <c:v>UIE</c:v>
                </c:pt>
                <c:pt idx="2">
                  <c:v>BBC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97</c:v>
                </c:pt>
                <c:pt idx="1">
                  <c:v>98</c:v>
                </c:pt>
                <c:pt idx="2">
                  <c:v>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9C-404F-A3CF-634F66E1043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1707684352"/>
        <c:axId val="1707699040"/>
      </c:barChart>
      <c:catAx>
        <c:axId val="17076843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07699040"/>
        <c:crosses val="autoZero"/>
        <c:auto val="1"/>
        <c:lblAlgn val="ctr"/>
        <c:lblOffset val="100"/>
        <c:tickMarkSkip val="1"/>
        <c:noMultiLvlLbl val="0"/>
      </c:catAx>
      <c:valAx>
        <c:axId val="17076990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07684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fill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系统正确率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cat>
            <c:strRef>
              <c:f>Sheet1!$A$2:$A$6</c:f>
              <c:strCache>
                <c:ptCount val="5"/>
                <c:pt idx="0">
                  <c:v>姓名</c:v>
                </c:pt>
                <c:pt idx="1">
                  <c:v>年龄</c:v>
                </c:pt>
                <c:pt idx="2">
                  <c:v>学历</c:v>
                </c:pt>
                <c:pt idx="3">
                  <c:v>毕业院校</c:v>
                </c:pt>
                <c:pt idx="4">
                  <c:v>工作时长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98</c:v>
                </c:pt>
                <c:pt idx="1">
                  <c:v>100</c:v>
                </c:pt>
                <c:pt idx="2">
                  <c:v>99</c:v>
                </c:pt>
                <c:pt idx="3">
                  <c:v>96</c:v>
                </c:pt>
                <c:pt idx="4">
                  <c:v>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20-405E-BF2D-9C84FB6321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36960911"/>
        <c:axId val="1919906495"/>
      </c:radarChart>
      <c:catAx>
        <c:axId val="19369609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19906495"/>
        <c:crosses val="autoZero"/>
        <c:auto val="1"/>
        <c:lblAlgn val="ctr"/>
        <c:lblOffset val="100"/>
        <c:noMultiLvlLbl val="0"/>
      </c:catAx>
      <c:valAx>
        <c:axId val="1919906495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369609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21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/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svg>
</file>

<file path=ppt/media/image11.png>
</file>

<file path=ppt/media/image12.sv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2024/9/8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8569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331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2024/9/8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2024/9/8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620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2024/9/8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345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2024/9/8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335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2024/9/8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961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2024/9/8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8099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2024/9/8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3845849" y="14453070"/>
            <a:ext cx="96625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 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  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精美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 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          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工作总结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www.1ppt.com/xiazai/zongjie/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工作计划：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www.1ppt.com/xiazai/jihua/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商务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www.1ppt.com/moban/shangwu/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个人简历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www.1ppt.com/xiazai/jianli/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毕业答辩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www.1ppt.com/xiazai/dabian/  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工作汇报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www.1ppt.com/xiazai/huibao/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123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5C5D1-AD16-4B01-871F-DE047A6CFB67}" type="datetimeFigureOut">
              <a:rPr lang="zh-CN" altLang="en-US" smtClean="0"/>
              <a:t>2024/9/8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4.png"/><Relationship Id="rId7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1475656" y="2088545"/>
            <a:ext cx="6192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>
                <a:ln w="6350">
                  <a:noFill/>
                </a:ln>
                <a:latin typeface="微软雅黑" pitchFamily="34" charset="-122"/>
                <a:ea typeface="微软雅黑" pitchFamily="34" charset="-122"/>
              </a:rPr>
              <a:t>智能简历解析系统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2286000" y="3154938"/>
            <a:ext cx="4573568" cy="246221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dist">
              <a:buFont typeface="Arial" pitchFamily="34" charset="0"/>
              <a:buNone/>
            </a:pPr>
            <a:r>
              <a:rPr lang="en-US" altLang="zh-CN" sz="1000"/>
              <a:t>Intelligent resume analysis system</a:t>
            </a:r>
            <a:endParaRPr lang="zh-CN" altLang="en-US" sz="1000"/>
          </a:p>
        </p:txBody>
      </p:sp>
      <p:grpSp>
        <p:nvGrpSpPr>
          <p:cNvPr id="24" name="组合 23"/>
          <p:cNvGrpSpPr/>
          <p:nvPr/>
        </p:nvGrpSpPr>
        <p:grpSpPr>
          <a:xfrm>
            <a:off x="3069081" y="4183426"/>
            <a:ext cx="174306" cy="174304"/>
            <a:chOff x="801291" y="3535885"/>
            <a:chExt cx="219347" cy="219347"/>
          </a:xfrm>
        </p:grpSpPr>
        <p:sp>
          <p:nvSpPr>
            <p:cNvPr id="25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600">
                <a:solidFill>
                  <a:srgbClr val="FFFF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27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rgbClr val="FFFF0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28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rgbClr val="FFFF0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29" name="Group 14"/>
          <p:cNvGrpSpPr/>
          <p:nvPr/>
        </p:nvGrpSpPr>
        <p:grpSpPr bwMode="auto">
          <a:xfrm>
            <a:off x="4813893" y="4183426"/>
            <a:ext cx="174306" cy="174304"/>
            <a:chOff x="4248" y="3024"/>
            <a:chExt cx="600" cy="599"/>
          </a:xfrm>
        </p:grpSpPr>
        <p:sp>
          <p:nvSpPr>
            <p:cNvPr id="30" name="Oval 15"/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31" name="Group 16"/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32" name="Freeform 17"/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3" name="Freeform 18"/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sp>
        <p:nvSpPr>
          <p:cNvPr id="34" name="Text Box 19"/>
          <p:cNvSpPr txBox="1">
            <a:spLocks noChangeArrowheads="1"/>
          </p:cNvSpPr>
          <p:nvPr/>
        </p:nvSpPr>
        <p:spPr bwMode="auto">
          <a:xfrm>
            <a:off x="3256382" y="4132079"/>
            <a:ext cx="1031051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050">
                <a:latin typeface="微软雅黑" pitchFamily="34" charset="-122"/>
                <a:ea typeface="微软雅黑" pitchFamily="34" charset="-122"/>
              </a:rPr>
              <a:t>指导老师：</a:t>
            </a:r>
            <a:r>
              <a:rPr lang="en-US" altLang="zh-CN" sz="1050">
                <a:latin typeface="微软雅黑" pitchFamily="34" charset="-122"/>
                <a:ea typeface="微软雅黑" pitchFamily="34" charset="-122"/>
              </a:rPr>
              <a:t>xx</a:t>
            </a:r>
          </a:p>
        </p:txBody>
      </p:sp>
      <p:sp>
        <p:nvSpPr>
          <p:cNvPr id="35" name="Text Box 20"/>
          <p:cNvSpPr txBox="1">
            <a:spLocks noChangeArrowheads="1"/>
          </p:cNvSpPr>
          <p:nvPr/>
        </p:nvSpPr>
        <p:spPr bwMode="auto">
          <a:xfrm>
            <a:off x="5017069" y="4132079"/>
            <a:ext cx="861133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050">
                <a:latin typeface="微软雅黑" pitchFamily="34" charset="-122"/>
                <a:ea typeface="微软雅黑" pitchFamily="34" charset="-122"/>
              </a:rPr>
              <a:t>答辩人：</a:t>
            </a:r>
            <a:r>
              <a:rPr lang="en-US" altLang="zh-CN" sz="1050">
                <a:latin typeface="微软雅黑" pitchFamily="34" charset="-122"/>
                <a:ea typeface="微软雅黑" pitchFamily="34" charset="-122"/>
              </a:rPr>
              <a:t>xx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0" y="2946544"/>
            <a:ext cx="9144000" cy="54006"/>
            <a:chOff x="2190216" y="0"/>
            <a:chExt cx="7128792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363" y="1083049"/>
            <a:ext cx="736037" cy="74707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364" y="1017580"/>
            <a:ext cx="2330940" cy="99377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/>
          <p:cNvSpPr/>
          <p:nvPr/>
        </p:nvSpPr>
        <p:spPr bwMode="auto">
          <a:xfrm>
            <a:off x="3838610" y="1433732"/>
            <a:ext cx="1466781" cy="1470263"/>
          </a:xfrm>
          <a:custGeom>
            <a:avLst/>
            <a:gdLst>
              <a:gd name="T0" fmla="*/ 362 w 725"/>
              <a:gd name="T1" fmla="*/ 0 h 725"/>
              <a:gd name="T2" fmla="*/ 0 w 725"/>
              <a:gd name="T3" fmla="*/ 363 h 725"/>
              <a:gd name="T4" fmla="*/ 362 w 725"/>
              <a:gd name="T5" fmla="*/ 725 h 725"/>
              <a:gd name="T6" fmla="*/ 725 w 725"/>
              <a:gd name="T7" fmla="*/ 363 h 725"/>
              <a:gd name="T8" fmla="*/ 362 w 725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5" h="725">
                <a:moveTo>
                  <a:pt x="362" y="0"/>
                </a:moveTo>
                <a:cubicBezTo>
                  <a:pt x="162" y="0"/>
                  <a:pt x="0" y="162"/>
                  <a:pt x="0" y="363"/>
                </a:cubicBezTo>
                <a:cubicBezTo>
                  <a:pt x="200" y="363"/>
                  <a:pt x="362" y="525"/>
                  <a:pt x="362" y="725"/>
                </a:cubicBezTo>
                <a:cubicBezTo>
                  <a:pt x="563" y="725"/>
                  <a:pt x="725" y="563"/>
                  <a:pt x="725" y="363"/>
                </a:cubicBezTo>
                <a:cubicBezTo>
                  <a:pt x="725" y="162"/>
                  <a:pt x="563" y="0"/>
                  <a:pt x="362" y="0"/>
                </a:cubicBezTo>
                <a:close/>
              </a:path>
            </a:pathLst>
          </a:custGeom>
          <a:solidFill>
            <a:schemeClr val="accent2"/>
          </a:solidFill>
          <a:ln w="25400" cap="flat">
            <a:solidFill>
              <a:srgbClr val="FFFFFF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Freeform 7"/>
          <p:cNvSpPr/>
          <p:nvPr/>
        </p:nvSpPr>
        <p:spPr bwMode="auto">
          <a:xfrm>
            <a:off x="4570485" y="2169873"/>
            <a:ext cx="1468800" cy="1470263"/>
          </a:xfrm>
          <a:custGeom>
            <a:avLst/>
            <a:gdLst>
              <a:gd name="T0" fmla="*/ 363 w 726"/>
              <a:gd name="T1" fmla="*/ 0 h 725"/>
              <a:gd name="T2" fmla="*/ 0 w 726"/>
              <a:gd name="T3" fmla="*/ 362 h 725"/>
              <a:gd name="T4" fmla="*/ 363 w 726"/>
              <a:gd name="T5" fmla="*/ 725 h 725"/>
              <a:gd name="T6" fmla="*/ 726 w 726"/>
              <a:gd name="T7" fmla="*/ 362 h 725"/>
              <a:gd name="T8" fmla="*/ 363 w 726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6" h="725">
                <a:moveTo>
                  <a:pt x="363" y="0"/>
                </a:moveTo>
                <a:cubicBezTo>
                  <a:pt x="363" y="200"/>
                  <a:pt x="201" y="362"/>
                  <a:pt x="0" y="362"/>
                </a:cubicBezTo>
                <a:cubicBezTo>
                  <a:pt x="0" y="562"/>
                  <a:pt x="163" y="725"/>
                  <a:pt x="363" y="725"/>
                </a:cubicBezTo>
                <a:cubicBezTo>
                  <a:pt x="563" y="725"/>
                  <a:pt x="726" y="562"/>
                  <a:pt x="726" y="362"/>
                </a:cubicBezTo>
                <a:cubicBezTo>
                  <a:pt x="726" y="162"/>
                  <a:pt x="563" y="0"/>
                  <a:pt x="363" y="0"/>
                </a:cubicBezTo>
                <a:close/>
              </a:path>
            </a:pathLst>
          </a:custGeom>
          <a:solidFill>
            <a:schemeClr val="accent3"/>
          </a:solidFill>
          <a:ln w="25400" cap="flat">
            <a:solidFill>
              <a:srgbClr val="FFFFFF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Freeform 8"/>
          <p:cNvSpPr/>
          <p:nvPr/>
        </p:nvSpPr>
        <p:spPr bwMode="auto">
          <a:xfrm>
            <a:off x="3118683" y="2150157"/>
            <a:ext cx="1466781" cy="1470263"/>
          </a:xfrm>
          <a:custGeom>
            <a:avLst/>
            <a:gdLst>
              <a:gd name="T0" fmla="*/ 363 w 725"/>
              <a:gd name="T1" fmla="*/ 0 h 725"/>
              <a:gd name="T2" fmla="*/ 0 w 725"/>
              <a:gd name="T3" fmla="*/ 362 h 725"/>
              <a:gd name="T4" fmla="*/ 363 w 725"/>
              <a:gd name="T5" fmla="*/ 725 h 725"/>
              <a:gd name="T6" fmla="*/ 725 w 725"/>
              <a:gd name="T7" fmla="*/ 362 h 725"/>
              <a:gd name="T8" fmla="*/ 363 w 725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5" h="725">
                <a:moveTo>
                  <a:pt x="363" y="0"/>
                </a:moveTo>
                <a:cubicBezTo>
                  <a:pt x="162" y="0"/>
                  <a:pt x="0" y="162"/>
                  <a:pt x="0" y="362"/>
                </a:cubicBezTo>
                <a:cubicBezTo>
                  <a:pt x="0" y="562"/>
                  <a:pt x="162" y="725"/>
                  <a:pt x="363" y="725"/>
                </a:cubicBezTo>
                <a:cubicBezTo>
                  <a:pt x="363" y="525"/>
                  <a:pt x="525" y="362"/>
                  <a:pt x="725" y="362"/>
                </a:cubicBezTo>
                <a:cubicBezTo>
                  <a:pt x="725" y="162"/>
                  <a:pt x="563" y="0"/>
                  <a:pt x="363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rgbClr val="FFFFFF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Freeform 9"/>
          <p:cNvSpPr/>
          <p:nvPr/>
        </p:nvSpPr>
        <p:spPr bwMode="auto">
          <a:xfrm>
            <a:off x="3838610" y="2903994"/>
            <a:ext cx="1466781" cy="1472282"/>
          </a:xfrm>
          <a:custGeom>
            <a:avLst/>
            <a:gdLst>
              <a:gd name="T0" fmla="*/ 362 w 725"/>
              <a:gd name="T1" fmla="*/ 0 h 726"/>
              <a:gd name="T2" fmla="*/ 0 w 725"/>
              <a:gd name="T3" fmla="*/ 363 h 726"/>
              <a:gd name="T4" fmla="*/ 362 w 725"/>
              <a:gd name="T5" fmla="*/ 726 h 726"/>
              <a:gd name="T6" fmla="*/ 725 w 725"/>
              <a:gd name="T7" fmla="*/ 363 h 726"/>
              <a:gd name="T8" fmla="*/ 362 w 725"/>
              <a:gd name="T9" fmla="*/ 0 h 7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5" h="726">
                <a:moveTo>
                  <a:pt x="362" y="0"/>
                </a:moveTo>
                <a:cubicBezTo>
                  <a:pt x="162" y="0"/>
                  <a:pt x="0" y="163"/>
                  <a:pt x="0" y="363"/>
                </a:cubicBezTo>
                <a:cubicBezTo>
                  <a:pt x="0" y="563"/>
                  <a:pt x="162" y="726"/>
                  <a:pt x="362" y="726"/>
                </a:cubicBezTo>
                <a:cubicBezTo>
                  <a:pt x="563" y="726"/>
                  <a:pt x="725" y="563"/>
                  <a:pt x="725" y="363"/>
                </a:cubicBezTo>
                <a:cubicBezTo>
                  <a:pt x="525" y="363"/>
                  <a:pt x="362" y="20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 w="25400" cap="flat">
            <a:solidFill>
              <a:srgbClr val="FFFFFF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830957" y="1082685"/>
            <a:ext cx="244824" cy="329058"/>
          </a:xfrm>
          <a:custGeom>
            <a:avLst/>
            <a:gdLst>
              <a:gd name="T0" fmla="*/ 96 w 145"/>
              <a:gd name="T1" fmla="*/ 71 h 195"/>
              <a:gd name="T2" fmla="*/ 72 w 145"/>
              <a:gd name="T3" fmla="*/ 81 h 195"/>
              <a:gd name="T4" fmla="*/ 60 w 145"/>
              <a:gd name="T5" fmla="*/ 79 h 195"/>
              <a:gd name="T6" fmla="*/ 49 w 145"/>
              <a:gd name="T7" fmla="*/ 71 h 195"/>
              <a:gd name="T8" fmla="*/ 43 w 145"/>
              <a:gd name="T9" fmla="*/ 71 h 195"/>
              <a:gd name="T10" fmla="*/ 43 w 145"/>
              <a:gd name="T11" fmla="*/ 78 h 195"/>
              <a:gd name="T12" fmla="*/ 56 w 145"/>
              <a:gd name="T13" fmla="*/ 87 h 195"/>
              <a:gd name="T14" fmla="*/ 72 w 145"/>
              <a:gd name="T15" fmla="*/ 90 h 195"/>
              <a:gd name="T16" fmla="*/ 102 w 145"/>
              <a:gd name="T17" fmla="*/ 78 h 195"/>
              <a:gd name="T18" fmla="*/ 102 w 145"/>
              <a:gd name="T19" fmla="*/ 71 h 195"/>
              <a:gd name="T20" fmla="*/ 96 w 145"/>
              <a:gd name="T21" fmla="*/ 71 h 195"/>
              <a:gd name="T22" fmla="*/ 106 w 145"/>
              <a:gd name="T23" fmla="*/ 170 h 195"/>
              <a:gd name="T24" fmla="*/ 106 w 145"/>
              <a:gd name="T25" fmla="*/ 170 h 195"/>
              <a:gd name="T26" fmla="*/ 39 w 145"/>
              <a:gd name="T27" fmla="*/ 170 h 195"/>
              <a:gd name="T28" fmla="*/ 34 w 145"/>
              <a:gd name="T29" fmla="*/ 174 h 195"/>
              <a:gd name="T30" fmla="*/ 39 w 145"/>
              <a:gd name="T31" fmla="*/ 179 h 195"/>
              <a:gd name="T32" fmla="*/ 106 w 145"/>
              <a:gd name="T33" fmla="*/ 179 h 195"/>
              <a:gd name="T34" fmla="*/ 111 w 145"/>
              <a:gd name="T35" fmla="*/ 174 h 195"/>
              <a:gd name="T36" fmla="*/ 106 w 145"/>
              <a:gd name="T37" fmla="*/ 170 h 195"/>
              <a:gd name="T38" fmla="*/ 145 w 145"/>
              <a:gd name="T39" fmla="*/ 75 h 195"/>
              <a:gd name="T40" fmla="*/ 145 w 145"/>
              <a:gd name="T41" fmla="*/ 75 h 195"/>
              <a:gd name="T42" fmla="*/ 124 w 145"/>
              <a:gd name="T43" fmla="*/ 22 h 195"/>
              <a:gd name="T44" fmla="*/ 72 w 145"/>
              <a:gd name="T45" fmla="*/ 0 h 195"/>
              <a:gd name="T46" fmla="*/ 21 w 145"/>
              <a:gd name="T47" fmla="*/ 22 h 195"/>
              <a:gd name="T48" fmla="*/ 0 w 145"/>
              <a:gd name="T49" fmla="*/ 75 h 195"/>
              <a:gd name="T50" fmla="*/ 9 w 145"/>
              <a:gd name="T51" fmla="*/ 112 h 195"/>
              <a:gd name="T52" fmla="*/ 9 w 145"/>
              <a:gd name="T53" fmla="*/ 112 h 195"/>
              <a:gd name="T54" fmla="*/ 31 w 145"/>
              <a:gd name="T55" fmla="*/ 137 h 195"/>
              <a:gd name="T56" fmla="*/ 31 w 145"/>
              <a:gd name="T57" fmla="*/ 158 h 195"/>
              <a:gd name="T58" fmla="*/ 39 w 145"/>
              <a:gd name="T59" fmla="*/ 166 h 195"/>
              <a:gd name="T60" fmla="*/ 106 w 145"/>
              <a:gd name="T61" fmla="*/ 166 h 195"/>
              <a:gd name="T62" fmla="*/ 114 w 145"/>
              <a:gd name="T63" fmla="*/ 158 h 195"/>
              <a:gd name="T64" fmla="*/ 114 w 145"/>
              <a:gd name="T65" fmla="*/ 137 h 195"/>
              <a:gd name="T66" fmla="*/ 136 w 145"/>
              <a:gd name="T67" fmla="*/ 112 h 195"/>
              <a:gd name="T68" fmla="*/ 136 w 145"/>
              <a:gd name="T69" fmla="*/ 112 h 195"/>
              <a:gd name="T70" fmla="*/ 145 w 145"/>
              <a:gd name="T71" fmla="*/ 75 h 195"/>
              <a:gd name="T72" fmla="*/ 123 w 145"/>
              <a:gd name="T73" fmla="*/ 104 h 195"/>
              <a:gd name="T74" fmla="*/ 123 w 145"/>
              <a:gd name="T75" fmla="*/ 104 h 195"/>
              <a:gd name="T76" fmla="*/ 123 w 145"/>
              <a:gd name="T77" fmla="*/ 104 h 195"/>
              <a:gd name="T78" fmla="*/ 123 w 145"/>
              <a:gd name="T79" fmla="*/ 104 h 195"/>
              <a:gd name="T80" fmla="*/ 102 w 145"/>
              <a:gd name="T81" fmla="*/ 126 h 195"/>
              <a:gd name="T82" fmla="*/ 99 w 145"/>
              <a:gd name="T83" fmla="*/ 133 h 195"/>
              <a:gd name="T84" fmla="*/ 99 w 145"/>
              <a:gd name="T85" fmla="*/ 133 h 195"/>
              <a:gd name="T86" fmla="*/ 99 w 145"/>
              <a:gd name="T87" fmla="*/ 150 h 195"/>
              <a:gd name="T88" fmla="*/ 46 w 145"/>
              <a:gd name="T89" fmla="*/ 150 h 195"/>
              <a:gd name="T90" fmla="*/ 46 w 145"/>
              <a:gd name="T91" fmla="*/ 133 h 195"/>
              <a:gd name="T92" fmla="*/ 42 w 145"/>
              <a:gd name="T93" fmla="*/ 126 h 195"/>
              <a:gd name="T94" fmla="*/ 22 w 145"/>
              <a:gd name="T95" fmla="*/ 104 h 195"/>
              <a:gd name="T96" fmla="*/ 22 w 145"/>
              <a:gd name="T97" fmla="*/ 104 h 195"/>
              <a:gd name="T98" fmla="*/ 14 w 145"/>
              <a:gd name="T99" fmla="*/ 75 h 195"/>
              <a:gd name="T100" fmla="*/ 31 w 145"/>
              <a:gd name="T101" fmla="*/ 33 h 195"/>
              <a:gd name="T102" fmla="*/ 72 w 145"/>
              <a:gd name="T103" fmla="*/ 15 h 195"/>
              <a:gd name="T104" fmla="*/ 113 w 145"/>
              <a:gd name="T105" fmla="*/ 33 h 195"/>
              <a:gd name="T106" fmla="*/ 130 w 145"/>
              <a:gd name="T107" fmla="*/ 75 h 195"/>
              <a:gd name="T108" fmla="*/ 123 w 145"/>
              <a:gd name="T109" fmla="*/ 104 h 195"/>
              <a:gd name="T110" fmla="*/ 92 w 145"/>
              <a:gd name="T111" fmla="*/ 186 h 195"/>
              <a:gd name="T112" fmla="*/ 92 w 145"/>
              <a:gd name="T113" fmla="*/ 186 h 195"/>
              <a:gd name="T114" fmla="*/ 53 w 145"/>
              <a:gd name="T115" fmla="*/ 186 h 195"/>
              <a:gd name="T116" fmla="*/ 48 w 145"/>
              <a:gd name="T117" fmla="*/ 190 h 195"/>
              <a:gd name="T118" fmla="*/ 53 w 145"/>
              <a:gd name="T119" fmla="*/ 195 h 195"/>
              <a:gd name="T120" fmla="*/ 92 w 145"/>
              <a:gd name="T121" fmla="*/ 195 h 195"/>
              <a:gd name="T122" fmla="*/ 96 w 145"/>
              <a:gd name="T123" fmla="*/ 190 h 195"/>
              <a:gd name="T124" fmla="*/ 92 w 145"/>
              <a:gd name="T125" fmla="*/ 18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5" h="195">
                <a:moveTo>
                  <a:pt x="96" y="71"/>
                </a:moveTo>
                <a:cubicBezTo>
                  <a:pt x="90" y="77"/>
                  <a:pt x="82" y="81"/>
                  <a:pt x="72" y="81"/>
                </a:cubicBezTo>
                <a:cubicBezTo>
                  <a:pt x="68" y="81"/>
                  <a:pt x="63" y="80"/>
                  <a:pt x="60" y="79"/>
                </a:cubicBezTo>
                <a:cubicBezTo>
                  <a:pt x="56" y="77"/>
                  <a:pt x="52" y="74"/>
                  <a:pt x="49" y="71"/>
                </a:cubicBezTo>
                <a:cubicBezTo>
                  <a:pt x="47" y="69"/>
                  <a:pt x="44" y="69"/>
                  <a:pt x="43" y="71"/>
                </a:cubicBezTo>
                <a:cubicBezTo>
                  <a:pt x="41" y="73"/>
                  <a:pt x="41" y="76"/>
                  <a:pt x="43" y="78"/>
                </a:cubicBezTo>
                <a:cubicBezTo>
                  <a:pt x="46" y="82"/>
                  <a:pt x="51" y="85"/>
                  <a:pt x="56" y="87"/>
                </a:cubicBezTo>
                <a:cubicBezTo>
                  <a:pt x="61" y="89"/>
                  <a:pt x="67" y="90"/>
                  <a:pt x="72" y="90"/>
                </a:cubicBezTo>
                <a:cubicBezTo>
                  <a:pt x="84" y="90"/>
                  <a:pt x="95" y="85"/>
                  <a:pt x="102" y="78"/>
                </a:cubicBezTo>
                <a:cubicBezTo>
                  <a:pt x="104" y="76"/>
                  <a:pt x="104" y="73"/>
                  <a:pt x="102" y="71"/>
                </a:cubicBezTo>
                <a:cubicBezTo>
                  <a:pt x="100" y="69"/>
                  <a:pt x="98" y="69"/>
                  <a:pt x="96" y="71"/>
                </a:cubicBezTo>
                <a:close/>
                <a:moveTo>
                  <a:pt x="106" y="170"/>
                </a:moveTo>
                <a:cubicBezTo>
                  <a:pt x="106" y="170"/>
                  <a:pt x="106" y="170"/>
                  <a:pt x="106" y="170"/>
                </a:cubicBezTo>
                <a:cubicBezTo>
                  <a:pt x="39" y="170"/>
                  <a:pt x="39" y="170"/>
                  <a:pt x="39" y="170"/>
                </a:cubicBezTo>
                <a:cubicBezTo>
                  <a:pt x="36" y="170"/>
                  <a:pt x="34" y="172"/>
                  <a:pt x="34" y="174"/>
                </a:cubicBezTo>
                <a:cubicBezTo>
                  <a:pt x="34" y="177"/>
                  <a:pt x="36" y="179"/>
                  <a:pt x="39" y="179"/>
                </a:cubicBezTo>
                <a:cubicBezTo>
                  <a:pt x="106" y="179"/>
                  <a:pt x="106" y="179"/>
                  <a:pt x="106" y="179"/>
                </a:cubicBezTo>
                <a:cubicBezTo>
                  <a:pt x="109" y="179"/>
                  <a:pt x="111" y="177"/>
                  <a:pt x="111" y="174"/>
                </a:cubicBezTo>
                <a:cubicBezTo>
                  <a:pt x="111" y="172"/>
                  <a:pt x="109" y="170"/>
                  <a:pt x="106" y="170"/>
                </a:cubicBezTo>
                <a:close/>
                <a:moveTo>
                  <a:pt x="145" y="75"/>
                </a:moveTo>
                <a:cubicBezTo>
                  <a:pt x="145" y="75"/>
                  <a:pt x="145" y="75"/>
                  <a:pt x="145" y="75"/>
                </a:cubicBezTo>
                <a:cubicBezTo>
                  <a:pt x="145" y="54"/>
                  <a:pt x="137" y="36"/>
                  <a:pt x="124" y="22"/>
                </a:cubicBezTo>
                <a:cubicBezTo>
                  <a:pt x="111" y="9"/>
                  <a:pt x="92" y="0"/>
                  <a:pt x="72" y="0"/>
                </a:cubicBezTo>
                <a:cubicBezTo>
                  <a:pt x="52" y="0"/>
                  <a:pt x="34" y="9"/>
                  <a:pt x="21" y="22"/>
                </a:cubicBezTo>
                <a:cubicBezTo>
                  <a:pt x="8" y="36"/>
                  <a:pt x="0" y="54"/>
                  <a:pt x="0" y="75"/>
                </a:cubicBezTo>
                <a:cubicBezTo>
                  <a:pt x="0" y="88"/>
                  <a:pt x="3" y="101"/>
                  <a:pt x="9" y="112"/>
                </a:cubicBezTo>
                <a:cubicBezTo>
                  <a:pt x="9" y="112"/>
                  <a:pt x="9" y="112"/>
                  <a:pt x="9" y="112"/>
                </a:cubicBezTo>
                <a:cubicBezTo>
                  <a:pt x="14" y="122"/>
                  <a:pt x="22" y="130"/>
                  <a:pt x="31" y="137"/>
                </a:cubicBezTo>
                <a:cubicBezTo>
                  <a:pt x="31" y="158"/>
                  <a:pt x="31" y="158"/>
                  <a:pt x="31" y="158"/>
                </a:cubicBezTo>
                <a:cubicBezTo>
                  <a:pt x="31" y="162"/>
                  <a:pt x="34" y="166"/>
                  <a:pt x="39" y="166"/>
                </a:cubicBezTo>
                <a:cubicBezTo>
                  <a:pt x="106" y="166"/>
                  <a:pt x="106" y="166"/>
                  <a:pt x="106" y="166"/>
                </a:cubicBezTo>
                <a:cubicBezTo>
                  <a:pt x="110" y="166"/>
                  <a:pt x="114" y="162"/>
                  <a:pt x="114" y="158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23" y="130"/>
                  <a:pt x="130" y="122"/>
                  <a:pt x="136" y="112"/>
                </a:cubicBezTo>
                <a:cubicBezTo>
                  <a:pt x="136" y="112"/>
                  <a:pt x="136" y="112"/>
                  <a:pt x="136" y="112"/>
                </a:cubicBezTo>
                <a:cubicBezTo>
                  <a:pt x="142" y="101"/>
                  <a:pt x="145" y="88"/>
                  <a:pt x="145" y="75"/>
                </a:cubicBezTo>
                <a:close/>
                <a:moveTo>
                  <a:pt x="123" y="104"/>
                </a:move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18" y="114"/>
                  <a:pt x="111" y="121"/>
                  <a:pt x="102" y="126"/>
                </a:cubicBezTo>
                <a:cubicBezTo>
                  <a:pt x="100" y="128"/>
                  <a:pt x="99" y="130"/>
                  <a:pt x="99" y="133"/>
                </a:cubicBezTo>
                <a:cubicBezTo>
                  <a:pt x="99" y="133"/>
                  <a:pt x="99" y="133"/>
                  <a:pt x="99" y="133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46" y="150"/>
                  <a:pt x="46" y="150"/>
                  <a:pt x="46" y="150"/>
                </a:cubicBezTo>
                <a:cubicBezTo>
                  <a:pt x="46" y="133"/>
                  <a:pt x="46" y="133"/>
                  <a:pt x="46" y="133"/>
                </a:cubicBezTo>
                <a:cubicBezTo>
                  <a:pt x="46" y="130"/>
                  <a:pt x="44" y="127"/>
                  <a:pt x="42" y="126"/>
                </a:cubicBezTo>
                <a:cubicBezTo>
                  <a:pt x="33" y="121"/>
                  <a:pt x="27" y="113"/>
                  <a:pt x="22" y="104"/>
                </a:cubicBezTo>
                <a:cubicBezTo>
                  <a:pt x="22" y="104"/>
                  <a:pt x="22" y="104"/>
                  <a:pt x="22" y="104"/>
                </a:cubicBezTo>
                <a:cubicBezTo>
                  <a:pt x="17" y="96"/>
                  <a:pt x="14" y="86"/>
                  <a:pt x="14" y="75"/>
                </a:cubicBezTo>
                <a:cubicBezTo>
                  <a:pt x="14" y="59"/>
                  <a:pt x="21" y="44"/>
                  <a:pt x="31" y="33"/>
                </a:cubicBezTo>
                <a:cubicBezTo>
                  <a:pt x="42" y="22"/>
                  <a:pt x="56" y="15"/>
                  <a:pt x="72" y="15"/>
                </a:cubicBezTo>
                <a:cubicBezTo>
                  <a:pt x="88" y="15"/>
                  <a:pt x="103" y="22"/>
                  <a:pt x="113" y="33"/>
                </a:cubicBezTo>
                <a:cubicBezTo>
                  <a:pt x="124" y="44"/>
                  <a:pt x="130" y="59"/>
                  <a:pt x="130" y="75"/>
                </a:cubicBezTo>
                <a:cubicBezTo>
                  <a:pt x="130" y="86"/>
                  <a:pt x="128" y="96"/>
                  <a:pt x="123" y="104"/>
                </a:cubicBezTo>
                <a:close/>
                <a:moveTo>
                  <a:pt x="92" y="186"/>
                </a:moveTo>
                <a:cubicBezTo>
                  <a:pt x="92" y="186"/>
                  <a:pt x="92" y="186"/>
                  <a:pt x="92" y="186"/>
                </a:cubicBezTo>
                <a:cubicBezTo>
                  <a:pt x="53" y="186"/>
                  <a:pt x="53" y="186"/>
                  <a:pt x="53" y="186"/>
                </a:cubicBezTo>
                <a:cubicBezTo>
                  <a:pt x="50" y="186"/>
                  <a:pt x="48" y="188"/>
                  <a:pt x="48" y="190"/>
                </a:cubicBezTo>
                <a:cubicBezTo>
                  <a:pt x="48" y="193"/>
                  <a:pt x="50" y="195"/>
                  <a:pt x="53" y="195"/>
                </a:cubicBezTo>
                <a:cubicBezTo>
                  <a:pt x="92" y="195"/>
                  <a:pt x="92" y="195"/>
                  <a:pt x="92" y="195"/>
                </a:cubicBezTo>
                <a:cubicBezTo>
                  <a:pt x="94" y="195"/>
                  <a:pt x="96" y="193"/>
                  <a:pt x="96" y="190"/>
                </a:cubicBezTo>
                <a:cubicBezTo>
                  <a:pt x="96" y="188"/>
                  <a:pt x="94" y="186"/>
                  <a:pt x="92" y="1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7020012" y="1247214"/>
            <a:ext cx="273430" cy="324008"/>
          </a:xfrm>
          <a:custGeom>
            <a:avLst/>
            <a:gdLst>
              <a:gd name="T0" fmla="*/ 116 w 162"/>
              <a:gd name="T1" fmla="*/ 53 h 192"/>
              <a:gd name="T2" fmla="*/ 101 w 162"/>
              <a:gd name="T3" fmla="*/ 89 h 192"/>
              <a:gd name="T4" fmla="*/ 101 w 162"/>
              <a:gd name="T5" fmla="*/ 90 h 192"/>
              <a:gd name="T6" fmla="*/ 122 w 162"/>
              <a:gd name="T7" fmla="*/ 109 h 192"/>
              <a:gd name="T8" fmla="*/ 150 w 162"/>
              <a:gd name="T9" fmla="*/ 121 h 192"/>
              <a:gd name="T10" fmla="*/ 150 w 162"/>
              <a:gd name="T11" fmla="*/ 180 h 192"/>
              <a:gd name="T12" fmla="*/ 121 w 162"/>
              <a:gd name="T13" fmla="*/ 192 h 192"/>
              <a:gd name="T14" fmla="*/ 28 w 162"/>
              <a:gd name="T15" fmla="*/ 185 h 192"/>
              <a:gd name="T16" fmla="*/ 28 w 162"/>
              <a:gd name="T17" fmla="*/ 178 h 192"/>
              <a:gd name="T18" fmla="*/ 12 w 162"/>
              <a:gd name="T19" fmla="*/ 178 h 192"/>
              <a:gd name="T20" fmla="*/ 0 w 162"/>
              <a:gd name="T21" fmla="*/ 161 h 192"/>
              <a:gd name="T22" fmla="*/ 4 w 162"/>
              <a:gd name="T23" fmla="*/ 123 h 192"/>
              <a:gd name="T24" fmla="*/ 30 w 162"/>
              <a:gd name="T25" fmla="*/ 89 h 192"/>
              <a:gd name="T26" fmla="*/ 15 w 162"/>
              <a:gd name="T27" fmla="*/ 53 h 192"/>
              <a:gd name="T28" fmla="*/ 117 w 162"/>
              <a:gd name="T29" fmla="*/ 130 h 192"/>
              <a:gd name="T30" fmla="*/ 117 w 162"/>
              <a:gd name="T31" fmla="*/ 146 h 192"/>
              <a:gd name="T32" fmla="*/ 97 w 162"/>
              <a:gd name="T33" fmla="*/ 151 h 192"/>
              <a:gd name="T34" fmla="*/ 117 w 162"/>
              <a:gd name="T35" fmla="*/ 155 h 192"/>
              <a:gd name="T36" fmla="*/ 122 w 162"/>
              <a:gd name="T37" fmla="*/ 176 h 192"/>
              <a:gd name="T38" fmla="*/ 126 w 162"/>
              <a:gd name="T39" fmla="*/ 155 h 192"/>
              <a:gd name="T40" fmla="*/ 146 w 162"/>
              <a:gd name="T41" fmla="*/ 151 h 192"/>
              <a:gd name="T42" fmla="*/ 126 w 162"/>
              <a:gd name="T43" fmla="*/ 146 h 192"/>
              <a:gd name="T44" fmla="*/ 117 w 162"/>
              <a:gd name="T45" fmla="*/ 130 h 192"/>
              <a:gd name="T46" fmla="*/ 99 w 162"/>
              <a:gd name="T47" fmla="*/ 128 h 192"/>
              <a:gd name="T48" fmla="*/ 99 w 162"/>
              <a:gd name="T49" fmla="*/ 174 h 192"/>
              <a:gd name="T50" fmla="*/ 144 w 162"/>
              <a:gd name="T51" fmla="*/ 174 h 192"/>
              <a:gd name="T52" fmla="*/ 144 w 162"/>
              <a:gd name="T53" fmla="*/ 128 h 192"/>
              <a:gd name="T54" fmla="*/ 99 w 162"/>
              <a:gd name="T55" fmla="*/ 128 h 192"/>
              <a:gd name="T56" fmla="*/ 103 w 162"/>
              <a:gd name="T57" fmla="*/ 113 h 192"/>
              <a:gd name="T58" fmla="*/ 66 w 162"/>
              <a:gd name="T59" fmla="*/ 105 h 192"/>
              <a:gd name="T60" fmla="*/ 17 w 162"/>
              <a:gd name="T61" fmla="*/ 129 h 192"/>
              <a:gd name="T62" fmla="*/ 15 w 162"/>
              <a:gd name="T63" fmla="*/ 161 h 192"/>
              <a:gd name="T64" fmla="*/ 34 w 162"/>
              <a:gd name="T65" fmla="*/ 163 h 192"/>
              <a:gd name="T66" fmla="*/ 38 w 162"/>
              <a:gd name="T67" fmla="*/ 138 h 192"/>
              <a:gd name="T68" fmla="*/ 43 w 162"/>
              <a:gd name="T69" fmla="*/ 170 h 192"/>
              <a:gd name="T70" fmla="*/ 43 w 162"/>
              <a:gd name="T71" fmla="*/ 177 h 192"/>
              <a:gd name="T72" fmla="*/ 81 w 162"/>
              <a:gd name="T73" fmla="*/ 151 h 192"/>
              <a:gd name="T74" fmla="*/ 93 w 162"/>
              <a:gd name="T75" fmla="*/ 121 h 192"/>
              <a:gd name="T76" fmla="*/ 103 w 162"/>
              <a:gd name="T77" fmla="*/ 113 h 192"/>
              <a:gd name="T78" fmla="*/ 66 w 162"/>
              <a:gd name="T79" fmla="*/ 16 h 192"/>
              <a:gd name="T80" fmla="*/ 66 w 162"/>
              <a:gd name="T81" fmla="*/ 89 h 192"/>
              <a:gd name="T82" fmla="*/ 66 w 162"/>
              <a:gd name="T83" fmla="*/ 1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2" h="192">
                <a:moveTo>
                  <a:pt x="66" y="0"/>
                </a:moveTo>
                <a:cubicBezTo>
                  <a:pt x="93" y="0"/>
                  <a:pt x="116" y="24"/>
                  <a:pt x="116" y="53"/>
                </a:cubicBezTo>
                <a:cubicBezTo>
                  <a:pt x="116" y="67"/>
                  <a:pt x="110" y="80"/>
                  <a:pt x="101" y="89"/>
                </a:cubicBezTo>
                <a:cubicBezTo>
                  <a:pt x="101" y="89"/>
                  <a:pt x="101" y="89"/>
                  <a:pt x="101" y="89"/>
                </a:cubicBezTo>
                <a:cubicBezTo>
                  <a:pt x="101" y="89"/>
                  <a:pt x="101" y="89"/>
                  <a:pt x="101" y="89"/>
                </a:cubicBezTo>
                <a:cubicBezTo>
                  <a:pt x="101" y="90"/>
                  <a:pt x="101" y="90"/>
                  <a:pt x="101" y="90"/>
                </a:cubicBezTo>
                <a:cubicBezTo>
                  <a:pt x="107" y="96"/>
                  <a:pt x="114" y="102"/>
                  <a:pt x="119" y="109"/>
                </a:cubicBezTo>
                <a:cubicBezTo>
                  <a:pt x="120" y="109"/>
                  <a:pt x="121" y="109"/>
                  <a:pt x="122" y="109"/>
                </a:cubicBezTo>
                <a:cubicBezTo>
                  <a:pt x="133" y="109"/>
                  <a:pt x="143" y="114"/>
                  <a:pt x="150" y="121"/>
                </a:cubicBezTo>
                <a:cubicBezTo>
                  <a:pt x="150" y="121"/>
                  <a:pt x="150" y="121"/>
                  <a:pt x="150" y="121"/>
                </a:cubicBezTo>
                <a:cubicBezTo>
                  <a:pt x="158" y="129"/>
                  <a:pt x="162" y="139"/>
                  <a:pt x="162" y="151"/>
                </a:cubicBezTo>
                <a:cubicBezTo>
                  <a:pt x="162" y="162"/>
                  <a:pt x="158" y="173"/>
                  <a:pt x="150" y="180"/>
                </a:cubicBezTo>
                <a:cubicBezTo>
                  <a:pt x="143" y="188"/>
                  <a:pt x="133" y="192"/>
                  <a:pt x="122" y="192"/>
                </a:cubicBezTo>
                <a:cubicBezTo>
                  <a:pt x="121" y="192"/>
                  <a:pt x="121" y="192"/>
                  <a:pt x="121" y="192"/>
                </a:cubicBezTo>
                <a:cubicBezTo>
                  <a:pt x="35" y="192"/>
                  <a:pt x="35" y="192"/>
                  <a:pt x="35" y="192"/>
                </a:cubicBezTo>
                <a:cubicBezTo>
                  <a:pt x="31" y="192"/>
                  <a:pt x="28" y="189"/>
                  <a:pt x="28" y="185"/>
                </a:cubicBezTo>
                <a:cubicBezTo>
                  <a:pt x="28" y="185"/>
                  <a:pt x="28" y="185"/>
                  <a:pt x="28" y="185"/>
                </a:cubicBezTo>
                <a:cubicBezTo>
                  <a:pt x="28" y="178"/>
                  <a:pt x="28" y="178"/>
                  <a:pt x="28" y="178"/>
                </a:cubicBezTo>
                <a:cubicBezTo>
                  <a:pt x="14" y="178"/>
                  <a:pt x="14" y="178"/>
                  <a:pt x="14" y="178"/>
                </a:cubicBezTo>
                <a:cubicBezTo>
                  <a:pt x="13" y="178"/>
                  <a:pt x="13" y="178"/>
                  <a:pt x="12" y="178"/>
                </a:cubicBezTo>
                <a:cubicBezTo>
                  <a:pt x="8" y="177"/>
                  <a:pt x="5" y="175"/>
                  <a:pt x="3" y="172"/>
                </a:cubicBezTo>
                <a:cubicBezTo>
                  <a:pt x="1" y="169"/>
                  <a:pt x="0" y="165"/>
                  <a:pt x="0" y="161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37"/>
                  <a:pt x="1" y="130"/>
                  <a:pt x="4" y="123"/>
                </a:cubicBezTo>
                <a:cubicBezTo>
                  <a:pt x="9" y="109"/>
                  <a:pt x="20" y="100"/>
                  <a:pt x="30" y="90"/>
                </a:cubicBezTo>
                <a:cubicBezTo>
                  <a:pt x="30" y="89"/>
                  <a:pt x="30" y="89"/>
                  <a:pt x="30" y="89"/>
                </a:cubicBezTo>
                <a:cubicBezTo>
                  <a:pt x="30" y="89"/>
                  <a:pt x="30" y="89"/>
                  <a:pt x="30" y="89"/>
                </a:cubicBezTo>
                <a:cubicBezTo>
                  <a:pt x="20" y="80"/>
                  <a:pt x="15" y="66"/>
                  <a:pt x="15" y="53"/>
                </a:cubicBezTo>
                <a:cubicBezTo>
                  <a:pt x="15" y="24"/>
                  <a:pt x="38" y="0"/>
                  <a:pt x="66" y="0"/>
                </a:cubicBezTo>
                <a:close/>
                <a:moveTo>
                  <a:pt x="117" y="130"/>
                </a:moveTo>
                <a:cubicBezTo>
                  <a:pt x="117" y="130"/>
                  <a:pt x="117" y="130"/>
                  <a:pt x="117" y="130"/>
                </a:cubicBezTo>
                <a:cubicBezTo>
                  <a:pt x="117" y="146"/>
                  <a:pt x="117" y="146"/>
                  <a:pt x="117" y="146"/>
                </a:cubicBezTo>
                <a:cubicBezTo>
                  <a:pt x="102" y="146"/>
                  <a:pt x="102" y="146"/>
                  <a:pt x="102" y="146"/>
                </a:cubicBezTo>
                <a:cubicBezTo>
                  <a:pt x="99" y="146"/>
                  <a:pt x="97" y="148"/>
                  <a:pt x="97" y="151"/>
                </a:cubicBezTo>
                <a:cubicBezTo>
                  <a:pt x="97" y="153"/>
                  <a:pt x="99" y="155"/>
                  <a:pt x="102" y="155"/>
                </a:cubicBezTo>
                <a:cubicBezTo>
                  <a:pt x="117" y="155"/>
                  <a:pt x="117" y="155"/>
                  <a:pt x="117" y="155"/>
                </a:cubicBezTo>
                <a:cubicBezTo>
                  <a:pt x="117" y="171"/>
                  <a:pt x="117" y="171"/>
                  <a:pt x="117" y="171"/>
                </a:cubicBezTo>
                <a:cubicBezTo>
                  <a:pt x="117" y="174"/>
                  <a:pt x="119" y="176"/>
                  <a:pt x="122" y="176"/>
                </a:cubicBezTo>
                <a:cubicBezTo>
                  <a:pt x="124" y="176"/>
                  <a:pt x="126" y="174"/>
                  <a:pt x="126" y="171"/>
                </a:cubicBezTo>
                <a:cubicBezTo>
                  <a:pt x="126" y="155"/>
                  <a:pt x="126" y="155"/>
                  <a:pt x="126" y="155"/>
                </a:cubicBezTo>
                <a:cubicBezTo>
                  <a:pt x="141" y="155"/>
                  <a:pt x="141" y="155"/>
                  <a:pt x="141" y="155"/>
                </a:cubicBezTo>
                <a:cubicBezTo>
                  <a:pt x="144" y="155"/>
                  <a:pt x="146" y="153"/>
                  <a:pt x="146" y="151"/>
                </a:cubicBezTo>
                <a:cubicBezTo>
                  <a:pt x="146" y="148"/>
                  <a:pt x="144" y="146"/>
                  <a:pt x="141" y="146"/>
                </a:cubicBezTo>
                <a:cubicBezTo>
                  <a:pt x="126" y="146"/>
                  <a:pt x="126" y="146"/>
                  <a:pt x="126" y="146"/>
                </a:cubicBezTo>
                <a:cubicBezTo>
                  <a:pt x="126" y="130"/>
                  <a:pt x="126" y="130"/>
                  <a:pt x="126" y="130"/>
                </a:cubicBezTo>
                <a:cubicBezTo>
                  <a:pt x="126" y="124"/>
                  <a:pt x="117" y="124"/>
                  <a:pt x="117" y="130"/>
                </a:cubicBezTo>
                <a:close/>
                <a:moveTo>
                  <a:pt x="99" y="128"/>
                </a:moveTo>
                <a:cubicBezTo>
                  <a:pt x="99" y="128"/>
                  <a:pt x="99" y="128"/>
                  <a:pt x="99" y="128"/>
                </a:cubicBezTo>
                <a:cubicBezTo>
                  <a:pt x="94" y="133"/>
                  <a:pt x="90" y="142"/>
                  <a:pt x="90" y="151"/>
                </a:cubicBezTo>
                <a:cubicBezTo>
                  <a:pt x="90" y="160"/>
                  <a:pt x="94" y="168"/>
                  <a:pt x="99" y="174"/>
                </a:cubicBezTo>
                <a:cubicBezTo>
                  <a:pt x="105" y="179"/>
                  <a:pt x="113" y="183"/>
                  <a:pt x="122" y="183"/>
                </a:cubicBezTo>
                <a:cubicBezTo>
                  <a:pt x="130" y="183"/>
                  <a:pt x="138" y="179"/>
                  <a:pt x="144" y="174"/>
                </a:cubicBezTo>
                <a:cubicBezTo>
                  <a:pt x="150" y="168"/>
                  <a:pt x="153" y="160"/>
                  <a:pt x="153" y="151"/>
                </a:cubicBezTo>
                <a:cubicBezTo>
                  <a:pt x="153" y="142"/>
                  <a:pt x="150" y="134"/>
                  <a:pt x="144" y="128"/>
                </a:cubicBezTo>
                <a:cubicBezTo>
                  <a:pt x="144" y="128"/>
                  <a:pt x="144" y="128"/>
                  <a:pt x="144" y="128"/>
                </a:cubicBezTo>
                <a:cubicBezTo>
                  <a:pt x="132" y="115"/>
                  <a:pt x="112" y="115"/>
                  <a:pt x="99" y="128"/>
                </a:cubicBezTo>
                <a:close/>
                <a:moveTo>
                  <a:pt x="103" y="113"/>
                </a:moveTo>
                <a:cubicBezTo>
                  <a:pt x="103" y="113"/>
                  <a:pt x="103" y="113"/>
                  <a:pt x="103" y="113"/>
                </a:cubicBezTo>
                <a:cubicBezTo>
                  <a:pt x="99" y="108"/>
                  <a:pt x="93" y="103"/>
                  <a:pt x="89" y="99"/>
                </a:cubicBezTo>
                <a:cubicBezTo>
                  <a:pt x="82" y="103"/>
                  <a:pt x="74" y="105"/>
                  <a:pt x="66" y="105"/>
                </a:cubicBezTo>
                <a:cubicBezTo>
                  <a:pt x="57" y="105"/>
                  <a:pt x="49" y="103"/>
                  <a:pt x="42" y="99"/>
                </a:cubicBezTo>
                <a:cubicBezTo>
                  <a:pt x="34" y="107"/>
                  <a:pt x="22" y="117"/>
                  <a:pt x="17" y="129"/>
                </a:cubicBezTo>
                <a:cubicBezTo>
                  <a:pt x="15" y="134"/>
                  <a:pt x="15" y="139"/>
                  <a:pt x="15" y="145"/>
                </a:cubicBezTo>
                <a:cubicBezTo>
                  <a:pt x="15" y="161"/>
                  <a:pt x="15" y="161"/>
                  <a:pt x="15" y="161"/>
                </a:cubicBezTo>
                <a:cubicBezTo>
                  <a:pt x="15" y="162"/>
                  <a:pt x="15" y="162"/>
                  <a:pt x="15" y="163"/>
                </a:cubicBezTo>
                <a:cubicBezTo>
                  <a:pt x="34" y="163"/>
                  <a:pt x="34" y="163"/>
                  <a:pt x="34" y="163"/>
                </a:cubicBezTo>
                <a:cubicBezTo>
                  <a:pt x="34" y="143"/>
                  <a:pt x="34" y="143"/>
                  <a:pt x="34" y="143"/>
                </a:cubicBezTo>
                <a:cubicBezTo>
                  <a:pt x="34" y="140"/>
                  <a:pt x="36" y="138"/>
                  <a:pt x="38" y="138"/>
                </a:cubicBezTo>
                <a:cubicBezTo>
                  <a:pt x="41" y="138"/>
                  <a:pt x="43" y="140"/>
                  <a:pt x="43" y="143"/>
                </a:cubicBez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3" y="170"/>
                  <a:pt x="43" y="170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90" y="177"/>
                  <a:pt x="90" y="177"/>
                  <a:pt x="90" y="177"/>
                </a:cubicBezTo>
                <a:cubicBezTo>
                  <a:pt x="85" y="170"/>
                  <a:pt x="81" y="161"/>
                  <a:pt x="81" y="151"/>
                </a:cubicBezTo>
                <a:cubicBezTo>
                  <a:pt x="81" y="139"/>
                  <a:pt x="86" y="129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6" y="118"/>
                  <a:pt x="99" y="115"/>
                  <a:pt x="103" y="113"/>
                </a:cubicBezTo>
                <a:close/>
                <a:moveTo>
                  <a:pt x="66" y="16"/>
                </a:moveTo>
                <a:cubicBezTo>
                  <a:pt x="66" y="16"/>
                  <a:pt x="66" y="16"/>
                  <a:pt x="66" y="16"/>
                </a:cubicBezTo>
                <a:cubicBezTo>
                  <a:pt x="46" y="16"/>
                  <a:pt x="30" y="32"/>
                  <a:pt x="30" y="53"/>
                </a:cubicBezTo>
                <a:cubicBezTo>
                  <a:pt x="30" y="73"/>
                  <a:pt x="46" y="89"/>
                  <a:pt x="66" y="89"/>
                </a:cubicBezTo>
                <a:cubicBezTo>
                  <a:pt x="85" y="89"/>
                  <a:pt x="101" y="73"/>
                  <a:pt x="101" y="53"/>
                </a:cubicBezTo>
                <a:cubicBezTo>
                  <a:pt x="101" y="32"/>
                  <a:pt x="85" y="16"/>
                  <a:pt x="66" y="1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7144946" y="2709031"/>
            <a:ext cx="280162" cy="369454"/>
          </a:xfrm>
          <a:custGeom>
            <a:avLst/>
            <a:gdLst>
              <a:gd name="T0" fmla="*/ 149 w 166"/>
              <a:gd name="T1" fmla="*/ 196 h 219"/>
              <a:gd name="T2" fmla="*/ 136 w 166"/>
              <a:gd name="T3" fmla="*/ 207 h 219"/>
              <a:gd name="T4" fmla="*/ 93 w 166"/>
              <a:gd name="T5" fmla="*/ 218 h 219"/>
              <a:gd name="T6" fmla="*/ 53 w 166"/>
              <a:gd name="T7" fmla="*/ 200 h 219"/>
              <a:gd name="T8" fmla="*/ 53 w 166"/>
              <a:gd name="T9" fmla="*/ 200 h 219"/>
              <a:gd name="T10" fmla="*/ 53 w 166"/>
              <a:gd name="T11" fmla="*/ 200 h 219"/>
              <a:gd name="T12" fmla="*/ 42 w 166"/>
              <a:gd name="T13" fmla="*/ 186 h 219"/>
              <a:gd name="T14" fmla="*/ 20 w 166"/>
              <a:gd name="T15" fmla="*/ 148 h 219"/>
              <a:gd name="T16" fmla="*/ 20 w 166"/>
              <a:gd name="T17" fmla="*/ 147 h 219"/>
              <a:gd name="T18" fmla="*/ 7 w 166"/>
              <a:gd name="T19" fmla="*/ 125 h 219"/>
              <a:gd name="T20" fmla="*/ 23 w 166"/>
              <a:gd name="T21" fmla="*/ 93 h 219"/>
              <a:gd name="T22" fmla="*/ 43 w 166"/>
              <a:gd name="T23" fmla="*/ 103 h 219"/>
              <a:gd name="T24" fmla="*/ 43 w 166"/>
              <a:gd name="T25" fmla="*/ 104 h 219"/>
              <a:gd name="T26" fmla="*/ 45 w 166"/>
              <a:gd name="T27" fmla="*/ 107 h 219"/>
              <a:gd name="T28" fmla="*/ 45 w 166"/>
              <a:gd name="T29" fmla="*/ 35 h 219"/>
              <a:gd name="T30" fmla="*/ 74 w 166"/>
              <a:gd name="T31" fmla="*/ 18 h 219"/>
              <a:gd name="T32" fmla="*/ 110 w 166"/>
              <a:gd name="T33" fmla="*/ 18 h 219"/>
              <a:gd name="T34" fmla="*/ 138 w 166"/>
              <a:gd name="T35" fmla="*/ 34 h 219"/>
              <a:gd name="T36" fmla="*/ 138 w 166"/>
              <a:gd name="T37" fmla="*/ 35 h 219"/>
              <a:gd name="T38" fmla="*/ 139 w 166"/>
              <a:gd name="T39" fmla="*/ 35 h 219"/>
              <a:gd name="T40" fmla="*/ 166 w 166"/>
              <a:gd name="T41" fmla="*/ 53 h 219"/>
              <a:gd name="T42" fmla="*/ 166 w 166"/>
              <a:gd name="T43" fmla="*/ 150 h 219"/>
              <a:gd name="T44" fmla="*/ 162 w 166"/>
              <a:gd name="T45" fmla="*/ 175 h 219"/>
              <a:gd name="T46" fmla="*/ 149 w 166"/>
              <a:gd name="T47" fmla="*/ 196 h 219"/>
              <a:gd name="T48" fmla="*/ 128 w 166"/>
              <a:gd name="T49" fmla="*/ 194 h 219"/>
              <a:gd name="T50" fmla="*/ 128 w 166"/>
              <a:gd name="T51" fmla="*/ 194 h 219"/>
              <a:gd name="T52" fmla="*/ 138 w 166"/>
              <a:gd name="T53" fmla="*/ 185 h 219"/>
              <a:gd name="T54" fmla="*/ 148 w 166"/>
              <a:gd name="T55" fmla="*/ 169 h 219"/>
              <a:gd name="T56" fmla="*/ 151 w 166"/>
              <a:gd name="T57" fmla="*/ 150 h 219"/>
              <a:gd name="T58" fmla="*/ 151 w 166"/>
              <a:gd name="T59" fmla="*/ 53 h 219"/>
              <a:gd name="T60" fmla="*/ 143 w 166"/>
              <a:gd name="T61" fmla="*/ 53 h 219"/>
              <a:gd name="T62" fmla="*/ 143 w 166"/>
              <a:gd name="T63" fmla="*/ 99 h 219"/>
              <a:gd name="T64" fmla="*/ 123 w 166"/>
              <a:gd name="T65" fmla="*/ 99 h 219"/>
              <a:gd name="T66" fmla="*/ 123 w 166"/>
              <a:gd name="T67" fmla="*/ 34 h 219"/>
              <a:gd name="T68" fmla="*/ 115 w 166"/>
              <a:gd name="T69" fmla="*/ 34 h 219"/>
              <a:gd name="T70" fmla="*/ 115 w 166"/>
              <a:gd name="T71" fmla="*/ 34 h 219"/>
              <a:gd name="T72" fmla="*/ 115 w 166"/>
              <a:gd name="T73" fmla="*/ 99 h 219"/>
              <a:gd name="T74" fmla="*/ 96 w 166"/>
              <a:gd name="T75" fmla="*/ 99 h 219"/>
              <a:gd name="T76" fmla="*/ 96 w 166"/>
              <a:gd name="T77" fmla="*/ 24 h 219"/>
              <a:gd name="T78" fmla="*/ 88 w 166"/>
              <a:gd name="T79" fmla="*/ 24 h 219"/>
              <a:gd name="T80" fmla="*/ 88 w 166"/>
              <a:gd name="T81" fmla="*/ 99 h 219"/>
              <a:gd name="T82" fmla="*/ 68 w 166"/>
              <a:gd name="T83" fmla="*/ 99 h 219"/>
              <a:gd name="T84" fmla="*/ 68 w 166"/>
              <a:gd name="T85" fmla="*/ 35 h 219"/>
              <a:gd name="T86" fmla="*/ 60 w 166"/>
              <a:gd name="T87" fmla="*/ 35 h 219"/>
              <a:gd name="T88" fmla="*/ 60 w 166"/>
              <a:gd name="T89" fmla="*/ 125 h 219"/>
              <a:gd name="T90" fmla="*/ 41 w 166"/>
              <a:gd name="T91" fmla="*/ 130 h 219"/>
              <a:gd name="T92" fmla="*/ 31 w 166"/>
              <a:gd name="T93" fmla="*/ 112 h 219"/>
              <a:gd name="T94" fmla="*/ 20 w 166"/>
              <a:gd name="T95" fmla="*/ 117 h 219"/>
              <a:gd name="T96" fmla="*/ 33 w 166"/>
              <a:gd name="T97" fmla="*/ 140 h 219"/>
              <a:gd name="T98" fmla="*/ 33 w 166"/>
              <a:gd name="T99" fmla="*/ 140 h 219"/>
              <a:gd name="T100" fmla="*/ 55 w 166"/>
              <a:gd name="T101" fmla="*/ 178 h 219"/>
              <a:gd name="T102" fmla="*/ 63 w 166"/>
              <a:gd name="T103" fmla="*/ 189 h 219"/>
              <a:gd name="T104" fmla="*/ 95 w 166"/>
              <a:gd name="T105" fmla="*/ 203 h 219"/>
              <a:gd name="T106" fmla="*/ 128 w 166"/>
              <a:gd name="T107" fmla="*/ 194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66" h="219">
                <a:moveTo>
                  <a:pt x="149" y="196"/>
                </a:moveTo>
                <a:cubicBezTo>
                  <a:pt x="145" y="200"/>
                  <a:pt x="141" y="204"/>
                  <a:pt x="136" y="207"/>
                </a:cubicBezTo>
                <a:cubicBezTo>
                  <a:pt x="123" y="216"/>
                  <a:pt x="108" y="219"/>
                  <a:pt x="93" y="218"/>
                </a:cubicBezTo>
                <a:cubicBezTo>
                  <a:pt x="79" y="217"/>
                  <a:pt x="65" y="211"/>
                  <a:pt x="53" y="200"/>
                </a:cubicBezTo>
                <a:cubicBezTo>
                  <a:pt x="53" y="200"/>
                  <a:pt x="53" y="200"/>
                  <a:pt x="53" y="200"/>
                </a:cubicBezTo>
                <a:cubicBezTo>
                  <a:pt x="53" y="200"/>
                  <a:pt x="53" y="200"/>
                  <a:pt x="53" y="200"/>
                </a:cubicBezTo>
                <a:cubicBezTo>
                  <a:pt x="49" y="196"/>
                  <a:pt x="45" y="191"/>
                  <a:pt x="42" y="186"/>
                </a:cubicBezTo>
                <a:cubicBezTo>
                  <a:pt x="20" y="148"/>
                  <a:pt x="20" y="148"/>
                  <a:pt x="20" y="148"/>
                </a:cubicBezTo>
                <a:cubicBezTo>
                  <a:pt x="20" y="147"/>
                  <a:pt x="20" y="147"/>
                  <a:pt x="20" y="147"/>
                </a:cubicBezTo>
                <a:cubicBezTo>
                  <a:pt x="7" y="125"/>
                  <a:pt x="7" y="125"/>
                  <a:pt x="7" y="125"/>
                </a:cubicBezTo>
                <a:cubicBezTo>
                  <a:pt x="0" y="111"/>
                  <a:pt x="8" y="95"/>
                  <a:pt x="23" y="93"/>
                </a:cubicBezTo>
                <a:cubicBezTo>
                  <a:pt x="29" y="93"/>
                  <a:pt x="37" y="95"/>
                  <a:pt x="43" y="103"/>
                </a:cubicBezTo>
                <a:cubicBezTo>
                  <a:pt x="43" y="103"/>
                  <a:pt x="43" y="104"/>
                  <a:pt x="43" y="104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5" y="35"/>
                  <a:pt x="45" y="35"/>
                  <a:pt x="45" y="35"/>
                </a:cubicBezTo>
                <a:cubicBezTo>
                  <a:pt x="45" y="19"/>
                  <a:pt x="61" y="11"/>
                  <a:pt x="74" y="18"/>
                </a:cubicBezTo>
                <a:cubicBezTo>
                  <a:pt x="79" y="0"/>
                  <a:pt x="104" y="1"/>
                  <a:pt x="110" y="18"/>
                </a:cubicBezTo>
                <a:cubicBezTo>
                  <a:pt x="122" y="11"/>
                  <a:pt x="138" y="19"/>
                  <a:pt x="138" y="34"/>
                </a:cubicBezTo>
                <a:cubicBezTo>
                  <a:pt x="138" y="35"/>
                  <a:pt x="138" y="35"/>
                  <a:pt x="138" y="35"/>
                </a:cubicBezTo>
                <a:cubicBezTo>
                  <a:pt x="139" y="35"/>
                  <a:pt x="139" y="35"/>
                  <a:pt x="139" y="35"/>
                </a:cubicBezTo>
                <a:cubicBezTo>
                  <a:pt x="152" y="30"/>
                  <a:pt x="166" y="38"/>
                  <a:pt x="166" y="53"/>
                </a:cubicBezTo>
                <a:cubicBezTo>
                  <a:pt x="166" y="150"/>
                  <a:pt x="166" y="150"/>
                  <a:pt x="166" y="150"/>
                </a:cubicBezTo>
                <a:cubicBezTo>
                  <a:pt x="166" y="158"/>
                  <a:pt x="165" y="167"/>
                  <a:pt x="162" y="175"/>
                </a:cubicBezTo>
                <a:cubicBezTo>
                  <a:pt x="159" y="182"/>
                  <a:pt x="155" y="190"/>
                  <a:pt x="149" y="196"/>
                </a:cubicBezTo>
                <a:close/>
                <a:moveTo>
                  <a:pt x="128" y="194"/>
                </a:moveTo>
                <a:cubicBezTo>
                  <a:pt x="128" y="194"/>
                  <a:pt x="128" y="194"/>
                  <a:pt x="128" y="194"/>
                </a:cubicBezTo>
                <a:cubicBezTo>
                  <a:pt x="132" y="192"/>
                  <a:pt x="135" y="189"/>
                  <a:pt x="138" y="185"/>
                </a:cubicBezTo>
                <a:cubicBezTo>
                  <a:pt x="142" y="181"/>
                  <a:pt x="146" y="175"/>
                  <a:pt x="148" y="169"/>
                </a:cubicBezTo>
                <a:cubicBezTo>
                  <a:pt x="150" y="163"/>
                  <a:pt x="151" y="157"/>
                  <a:pt x="151" y="150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151" y="47"/>
                  <a:pt x="143" y="47"/>
                  <a:pt x="143" y="53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3" y="111"/>
                  <a:pt x="123" y="111"/>
                  <a:pt x="123" y="99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29"/>
                  <a:pt x="115" y="29"/>
                  <a:pt x="115" y="34"/>
                </a:cubicBezTo>
                <a:cubicBezTo>
                  <a:pt x="115" y="34"/>
                  <a:pt x="115" y="34"/>
                  <a:pt x="115" y="34"/>
                </a:cubicBezTo>
                <a:cubicBezTo>
                  <a:pt x="115" y="99"/>
                  <a:pt x="115" y="99"/>
                  <a:pt x="115" y="99"/>
                </a:cubicBezTo>
                <a:cubicBezTo>
                  <a:pt x="115" y="111"/>
                  <a:pt x="96" y="111"/>
                  <a:pt x="96" y="99"/>
                </a:cubicBezTo>
                <a:cubicBezTo>
                  <a:pt x="96" y="24"/>
                  <a:pt x="96" y="24"/>
                  <a:pt x="96" y="24"/>
                </a:cubicBezTo>
                <a:cubicBezTo>
                  <a:pt x="96" y="18"/>
                  <a:pt x="88" y="19"/>
                  <a:pt x="88" y="24"/>
                </a:cubicBezTo>
                <a:cubicBezTo>
                  <a:pt x="88" y="99"/>
                  <a:pt x="88" y="99"/>
                  <a:pt x="88" y="99"/>
                </a:cubicBezTo>
                <a:cubicBezTo>
                  <a:pt x="88" y="111"/>
                  <a:pt x="68" y="111"/>
                  <a:pt x="68" y="99"/>
                </a:cubicBezTo>
                <a:cubicBezTo>
                  <a:pt x="68" y="35"/>
                  <a:pt x="68" y="35"/>
                  <a:pt x="68" y="35"/>
                </a:cubicBezTo>
                <a:cubicBezTo>
                  <a:pt x="68" y="29"/>
                  <a:pt x="60" y="29"/>
                  <a:pt x="60" y="35"/>
                </a:cubicBezTo>
                <a:cubicBezTo>
                  <a:pt x="60" y="125"/>
                  <a:pt x="60" y="125"/>
                  <a:pt x="60" y="125"/>
                </a:cubicBezTo>
                <a:cubicBezTo>
                  <a:pt x="60" y="135"/>
                  <a:pt x="46" y="139"/>
                  <a:pt x="41" y="130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26" y="106"/>
                  <a:pt x="16" y="110"/>
                  <a:pt x="20" y="117"/>
                </a:cubicBezTo>
                <a:cubicBezTo>
                  <a:pt x="33" y="140"/>
                  <a:pt x="33" y="140"/>
                  <a:pt x="33" y="140"/>
                </a:cubicBezTo>
                <a:cubicBezTo>
                  <a:pt x="33" y="140"/>
                  <a:pt x="33" y="140"/>
                  <a:pt x="33" y="140"/>
                </a:cubicBezTo>
                <a:cubicBezTo>
                  <a:pt x="55" y="178"/>
                  <a:pt x="55" y="178"/>
                  <a:pt x="55" y="178"/>
                </a:cubicBezTo>
                <a:cubicBezTo>
                  <a:pt x="57" y="182"/>
                  <a:pt x="60" y="186"/>
                  <a:pt x="63" y="189"/>
                </a:cubicBezTo>
                <a:cubicBezTo>
                  <a:pt x="72" y="197"/>
                  <a:pt x="83" y="202"/>
                  <a:pt x="95" y="203"/>
                </a:cubicBezTo>
                <a:cubicBezTo>
                  <a:pt x="106" y="204"/>
                  <a:pt x="118" y="201"/>
                  <a:pt x="128" y="1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1830957" y="3012066"/>
            <a:ext cx="323910" cy="302127"/>
          </a:xfrm>
          <a:custGeom>
            <a:avLst/>
            <a:gdLst>
              <a:gd name="T0" fmla="*/ 70 w 192"/>
              <a:gd name="T1" fmla="*/ 76 h 179"/>
              <a:gd name="T2" fmla="*/ 70 w 192"/>
              <a:gd name="T3" fmla="*/ 97 h 179"/>
              <a:gd name="T4" fmla="*/ 50 w 192"/>
              <a:gd name="T5" fmla="*/ 97 h 179"/>
              <a:gd name="T6" fmla="*/ 50 w 192"/>
              <a:gd name="T7" fmla="*/ 76 h 179"/>
              <a:gd name="T8" fmla="*/ 96 w 192"/>
              <a:gd name="T9" fmla="*/ 0 h 179"/>
              <a:gd name="T10" fmla="*/ 163 w 192"/>
              <a:gd name="T11" fmla="*/ 25 h 179"/>
              <a:gd name="T12" fmla="*/ 163 w 192"/>
              <a:gd name="T13" fmla="*/ 148 h 179"/>
              <a:gd name="T14" fmla="*/ 73 w 192"/>
              <a:gd name="T15" fmla="*/ 170 h 179"/>
              <a:gd name="T16" fmla="*/ 31 w 192"/>
              <a:gd name="T17" fmla="*/ 177 h 179"/>
              <a:gd name="T18" fmla="*/ 24 w 192"/>
              <a:gd name="T19" fmla="*/ 179 h 179"/>
              <a:gd name="T20" fmla="*/ 13 w 192"/>
              <a:gd name="T21" fmla="*/ 170 h 179"/>
              <a:gd name="T22" fmla="*/ 13 w 192"/>
              <a:gd name="T23" fmla="*/ 162 h 179"/>
              <a:gd name="T24" fmla="*/ 5 w 192"/>
              <a:gd name="T25" fmla="*/ 115 h 179"/>
              <a:gd name="T26" fmla="*/ 28 w 192"/>
              <a:gd name="T27" fmla="*/ 25 h 179"/>
              <a:gd name="T28" fmla="*/ 153 w 192"/>
              <a:gd name="T29" fmla="*/ 37 h 179"/>
              <a:gd name="T30" fmla="*/ 96 w 192"/>
              <a:gd name="T31" fmla="*/ 16 h 179"/>
              <a:gd name="T32" fmla="*/ 14 w 192"/>
              <a:gd name="T33" fmla="*/ 86 h 179"/>
              <a:gd name="T34" fmla="*/ 31 w 192"/>
              <a:gd name="T35" fmla="*/ 130 h 179"/>
              <a:gd name="T36" fmla="*/ 28 w 192"/>
              <a:gd name="T37" fmla="*/ 162 h 179"/>
              <a:gd name="T38" fmla="*/ 57 w 192"/>
              <a:gd name="T39" fmla="*/ 149 h 179"/>
              <a:gd name="T40" fmla="*/ 96 w 192"/>
              <a:gd name="T41" fmla="*/ 157 h 179"/>
              <a:gd name="T42" fmla="*/ 177 w 192"/>
              <a:gd name="T43" fmla="*/ 86 h 179"/>
              <a:gd name="T44" fmla="*/ 64 w 192"/>
              <a:gd name="T45" fmla="*/ 83 h 179"/>
              <a:gd name="T46" fmla="*/ 60 w 192"/>
              <a:gd name="T47" fmla="*/ 81 h 179"/>
              <a:gd name="T48" fmla="*/ 55 w 192"/>
              <a:gd name="T49" fmla="*/ 86 h 179"/>
              <a:gd name="T50" fmla="*/ 60 w 192"/>
              <a:gd name="T51" fmla="*/ 92 h 179"/>
              <a:gd name="T52" fmla="*/ 65 w 192"/>
              <a:gd name="T53" fmla="*/ 86 h 179"/>
              <a:gd name="T54" fmla="*/ 96 w 192"/>
              <a:gd name="T55" fmla="*/ 72 h 179"/>
              <a:gd name="T56" fmla="*/ 105 w 192"/>
              <a:gd name="T57" fmla="*/ 76 h 179"/>
              <a:gd name="T58" fmla="*/ 105 w 192"/>
              <a:gd name="T59" fmla="*/ 97 h 179"/>
              <a:gd name="T60" fmla="*/ 86 w 192"/>
              <a:gd name="T61" fmla="*/ 97 h 179"/>
              <a:gd name="T62" fmla="*/ 86 w 192"/>
              <a:gd name="T63" fmla="*/ 76 h 179"/>
              <a:gd name="T64" fmla="*/ 99 w 192"/>
              <a:gd name="T65" fmla="*/ 83 h 179"/>
              <a:gd name="T66" fmla="*/ 96 w 192"/>
              <a:gd name="T67" fmla="*/ 81 h 179"/>
              <a:gd name="T68" fmla="*/ 90 w 192"/>
              <a:gd name="T69" fmla="*/ 86 h 179"/>
              <a:gd name="T70" fmla="*/ 96 w 192"/>
              <a:gd name="T71" fmla="*/ 92 h 179"/>
              <a:gd name="T72" fmla="*/ 101 w 192"/>
              <a:gd name="T73" fmla="*/ 86 h 179"/>
              <a:gd name="T74" fmla="*/ 131 w 192"/>
              <a:gd name="T75" fmla="*/ 72 h 179"/>
              <a:gd name="T76" fmla="*/ 141 w 192"/>
              <a:gd name="T77" fmla="*/ 76 h 179"/>
              <a:gd name="T78" fmla="*/ 141 w 192"/>
              <a:gd name="T79" fmla="*/ 97 h 179"/>
              <a:gd name="T80" fmla="*/ 121 w 192"/>
              <a:gd name="T81" fmla="*/ 97 h 179"/>
              <a:gd name="T82" fmla="*/ 121 w 192"/>
              <a:gd name="T83" fmla="*/ 76 h 179"/>
              <a:gd name="T84" fmla="*/ 135 w 192"/>
              <a:gd name="T85" fmla="*/ 83 h 179"/>
              <a:gd name="T86" fmla="*/ 131 w 192"/>
              <a:gd name="T87" fmla="*/ 81 h 179"/>
              <a:gd name="T88" fmla="*/ 126 w 192"/>
              <a:gd name="T89" fmla="*/ 86 h 179"/>
              <a:gd name="T90" fmla="*/ 131 w 192"/>
              <a:gd name="T91" fmla="*/ 92 h 179"/>
              <a:gd name="T92" fmla="*/ 136 w 192"/>
              <a:gd name="T93" fmla="*/ 86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92" h="179">
                <a:moveTo>
                  <a:pt x="60" y="72"/>
                </a:moveTo>
                <a:cubicBezTo>
                  <a:pt x="64" y="72"/>
                  <a:pt x="67" y="74"/>
                  <a:pt x="70" y="76"/>
                </a:cubicBezTo>
                <a:cubicBezTo>
                  <a:pt x="73" y="79"/>
                  <a:pt x="74" y="82"/>
                  <a:pt x="74" y="86"/>
                </a:cubicBezTo>
                <a:cubicBezTo>
                  <a:pt x="74" y="90"/>
                  <a:pt x="73" y="94"/>
                  <a:pt x="70" y="97"/>
                </a:cubicBezTo>
                <a:cubicBezTo>
                  <a:pt x="67" y="99"/>
                  <a:pt x="64" y="101"/>
                  <a:pt x="60" y="101"/>
                </a:cubicBezTo>
                <a:cubicBezTo>
                  <a:pt x="56" y="101"/>
                  <a:pt x="53" y="99"/>
                  <a:pt x="50" y="97"/>
                </a:cubicBezTo>
                <a:cubicBezTo>
                  <a:pt x="48" y="94"/>
                  <a:pt x="46" y="90"/>
                  <a:pt x="46" y="86"/>
                </a:cubicBezTo>
                <a:cubicBezTo>
                  <a:pt x="46" y="82"/>
                  <a:pt x="48" y="79"/>
                  <a:pt x="50" y="76"/>
                </a:cubicBezTo>
                <a:cubicBezTo>
                  <a:pt x="53" y="74"/>
                  <a:pt x="56" y="72"/>
                  <a:pt x="60" y="72"/>
                </a:cubicBezTo>
                <a:close/>
                <a:moveTo>
                  <a:pt x="96" y="0"/>
                </a:moveTo>
                <a:cubicBezTo>
                  <a:pt x="96" y="0"/>
                  <a:pt x="96" y="0"/>
                  <a:pt x="96" y="0"/>
                </a:cubicBezTo>
                <a:cubicBezTo>
                  <a:pt x="122" y="0"/>
                  <a:pt x="146" y="10"/>
                  <a:pt x="163" y="25"/>
                </a:cubicBezTo>
                <a:cubicBezTo>
                  <a:pt x="181" y="41"/>
                  <a:pt x="192" y="62"/>
                  <a:pt x="192" y="86"/>
                </a:cubicBezTo>
                <a:cubicBezTo>
                  <a:pt x="192" y="110"/>
                  <a:pt x="181" y="132"/>
                  <a:pt x="163" y="148"/>
                </a:cubicBezTo>
                <a:cubicBezTo>
                  <a:pt x="146" y="163"/>
                  <a:pt x="122" y="172"/>
                  <a:pt x="96" y="172"/>
                </a:cubicBezTo>
                <a:cubicBezTo>
                  <a:pt x="88" y="172"/>
                  <a:pt x="80" y="172"/>
                  <a:pt x="73" y="170"/>
                </a:cubicBezTo>
                <a:cubicBezTo>
                  <a:pt x="66" y="169"/>
                  <a:pt x="60" y="167"/>
                  <a:pt x="54" y="164"/>
                </a:cubicBezTo>
                <a:cubicBezTo>
                  <a:pt x="31" y="177"/>
                  <a:pt x="31" y="177"/>
                  <a:pt x="31" y="177"/>
                </a:cubicBezTo>
                <a:cubicBezTo>
                  <a:pt x="29" y="178"/>
                  <a:pt x="27" y="179"/>
                  <a:pt x="24" y="179"/>
                </a:cubicBezTo>
                <a:cubicBezTo>
                  <a:pt x="24" y="179"/>
                  <a:pt x="24" y="179"/>
                  <a:pt x="24" y="179"/>
                </a:cubicBezTo>
                <a:cubicBezTo>
                  <a:pt x="22" y="178"/>
                  <a:pt x="19" y="177"/>
                  <a:pt x="17" y="176"/>
                </a:cubicBezTo>
                <a:cubicBezTo>
                  <a:pt x="15" y="174"/>
                  <a:pt x="14" y="172"/>
                  <a:pt x="13" y="170"/>
                </a:cubicBezTo>
                <a:cubicBezTo>
                  <a:pt x="13" y="170"/>
                  <a:pt x="13" y="170"/>
                  <a:pt x="13" y="170"/>
                </a:cubicBezTo>
                <a:cubicBezTo>
                  <a:pt x="12" y="167"/>
                  <a:pt x="12" y="165"/>
                  <a:pt x="13" y="162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3" y="131"/>
                  <a:pt x="8" y="123"/>
                  <a:pt x="5" y="115"/>
                </a:cubicBezTo>
                <a:cubicBezTo>
                  <a:pt x="2" y="106"/>
                  <a:pt x="0" y="96"/>
                  <a:pt x="0" y="86"/>
                </a:cubicBezTo>
                <a:cubicBezTo>
                  <a:pt x="0" y="62"/>
                  <a:pt x="10" y="41"/>
                  <a:pt x="28" y="25"/>
                </a:cubicBezTo>
                <a:cubicBezTo>
                  <a:pt x="45" y="10"/>
                  <a:pt x="69" y="0"/>
                  <a:pt x="96" y="0"/>
                </a:cubicBezTo>
                <a:close/>
                <a:moveTo>
                  <a:pt x="153" y="37"/>
                </a:moveTo>
                <a:cubicBezTo>
                  <a:pt x="153" y="37"/>
                  <a:pt x="153" y="37"/>
                  <a:pt x="153" y="37"/>
                </a:cubicBezTo>
                <a:cubicBezTo>
                  <a:pt x="139" y="24"/>
                  <a:pt x="118" y="16"/>
                  <a:pt x="96" y="16"/>
                </a:cubicBezTo>
                <a:cubicBezTo>
                  <a:pt x="73" y="16"/>
                  <a:pt x="52" y="24"/>
                  <a:pt x="38" y="37"/>
                </a:cubicBezTo>
                <a:cubicBezTo>
                  <a:pt x="23" y="49"/>
                  <a:pt x="14" y="67"/>
                  <a:pt x="14" y="86"/>
                </a:cubicBezTo>
                <a:cubicBezTo>
                  <a:pt x="14" y="94"/>
                  <a:pt x="16" y="102"/>
                  <a:pt x="19" y="109"/>
                </a:cubicBezTo>
                <a:cubicBezTo>
                  <a:pt x="22" y="117"/>
                  <a:pt x="26" y="124"/>
                  <a:pt x="31" y="130"/>
                </a:cubicBezTo>
                <a:cubicBezTo>
                  <a:pt x="33" y="131"/>
                  <a:pt x="34" y="134"/>
                  <a:pt x="33" y="137"/>
                </a:cubicBezTo>
                <a:cubicBezTo>
                  <a:pt x="28" y="162"/>
                  <a:pt x="28" y="162"/>
                  <a:pt x="28" y="162"/>
                </a:cubicBezTo>
                <a:cubicBezTo>
                  <a:pt x="51" y="149"/>
                  <a:pt x="51" y="149"/>
                  <a:pt x="51" y="149"/>
                </a:cubicBezTo>
                <a:cubicBezTo>
                  <a:pt x="53" y="148"/>
                  <a:pt x="55" y="148"/>
                  <a:pt x="57" y="149"/>
                </a:cubicBezTo>
                <a:cubicBezTo>
                  <a:pt x="63" y="152"/>
                  <a:pt x="69" y="154"/>
                  <a:pt x="76" y="155"/>
                </a:cubicBezTo>
                <a:cubicBezTo>
                  <a:pt x="82" y="157"/>
                  <a:pt x="89" y="157"/>
                  <a:pt x="96" y="157"/>
                </a:cubicBezTo>
                <a:cubicBezTo>
                  <a:pt x="118" y="157"/>
                  <a:pt x="139" y="149"/>
                  <a:pt x="153" y="136"/>
                </a:cubicBezTo>
                <a:cubicBezTo>
                  <a:pt x="168" y="123"/>
                  <a:pt x="177" y="106"/>
                  <a:pt x="177" y="86"/>
                </a:cubicBezTo>
                <a:cubicBezTo>
                  <a:pt x="177" y="67"/>
                  <a:pt x="168" y="49"/>
                  <a:pt x="153" y="37"/>
                </a:cubicBezTo>
                <a:close/>
                <a:moveTo>
                  <a:pt x="64" y="83"/>
                </a:moveTo>
                <a:cubicBezTo>
                  <a:pt x="64" y="83"/>
                  <a:pt x="64" y="83"/>
                  <a:pt x="64" y="83"/>
                </a:cubicBezTo>
                <a:cubicBezTo>
                  <a:pt x="63" y="82"/>
                  <a:pt x="62" y="81"/>
                  <a:pt x="60" y="81"/>
                </a:cubicBezTo>
                <a:cubicBezTo>
                  <a:pt x="59" y="81"/>
                  <a:pt x="57" y="82"/>
                  <a:pt x="56" y="83"/>
                </a:cubicBezTo>
                <a:cubicBezTo>
                  <a:pt x="56" y="84"/>
                  <a:pt x="55" y="85"/>
                  <a:pt x="55" y="86"/>
                </a:cubicBezTo>
                <a:cubicBezTo>
                  <a:pt x="55" y="88"/>
                  <a:pt x="56" y="89"/>
                  <a:pt x="56" y="90"/>
                </a:cubicBezTo>
                <a:cubicBezTo>
                  <a:pt x="57" y="91"/>
                  <a:pt x="59" y="92"/>
                  <a:pt x="60" y="92"/>
                </a:cubicBezTo>
                <a:cubicBezTo>
                  <a:pt x="62" y="92"/>
                  <a:pt x="63" y="91"/>
                  <a:pt x="64" y="90"/>
                </a:cubicBezTo>
                <a:cubicBezTo>
                  <a:pt x="65" y="89"/>
                  <a:pt x="65" y="88"/>
                  <a:pt x="65" y="86"/>
                </a:cubicBezTo>
                <a:cubicBezTo>
                  <a:pt x="65" y="85"/>
                  <a:pt x="65" y="84"/>
                  <a:pt x="64" y="83"/>
                </a:cubicBezTo>
                <a:close/>
                <a:moveTo>
                  <a:pt x="96" y="72"/>
                </a:moveTo>
                <a:cubicBezTo>
                  <a:pt x="96" y="72"/>
                  <a:pt x="96" y="72"/>
                  <a:pt x="96" y="72"/>
                </a:cubicBezTo>
                <a:cubicBezTo>
                  <a:pt x="99" y="72"/>
                  <a:pt x="103" y="74"/>
                  <a:pt x="105" y="76"/>
                </a:cubicBezTo>
                <a:cubicBezTo>
                  <a:pt x="108" y="79"/>
                  <a:pt x="110" y="82"/>
                  <a:pt x="110" y="86"/>
                </a:cubicBezTo>
                <a:cubicBezTo>
                  <a:pt x="110" y="90"/>
                  <a:pt x="108" y="94"/>
                  <a:pt x="105" y="97"/>
                </a:cubicBezTo>
                <a:cubicBezTo>
                  <a:pt x="103" y="99"/>
                  <a:pt x="99" y="101"/>
                  <a:pt x="96" y="101"/>
                </a:cubicBezTo>
                <a:cubicBezTo>
                  <a:pt x="92" y="101"/>
                  <a:pt x="88" y="99"/>
                  <a:pt x="86" y="97"/>
                </a:cubicBezTo>
                <a:cubicBezTo>
                  <a:pt x="83" y="94"/>
                  <a:pt x="82" y="90"/>
                  <a:pt x="82" y="86"/>
                </a:cubicBezTo>
                <a:cubicBezTo>
                  <a:pt x="82" y="82"/>
                  <a:pt x="83" y="79"/>
                  <a:pt x="86" y="76"/>
                </a:cubicBezTo>
                <a:cubicBezTo>
                  <a:pt x="88" y="74"/>
                  <a:pt x="92" y="72"/>
                  <a:pt x="96" y="72"/>
                </a:cubicBezTo>
                <a:close/>
                <a:moveTo>
                  <a:pt x="99" y="83"/>
                </a:moveTo>
                <a:cubicBezTo>
                  <a:pt x="99" y="83"/>
                  <a:pt x="99" y="83"/>
                  <a:pt x="99" y="83"/>
                </a:cubicBezTo>
                <a:cubicBezTo>
                  <a:pt x="98" y="82"/>
                  <a:pt x="97" y="81"/>
                  <a:pt x="96" y="81"/>
                </a:cubicBezTo>
                <a:cubicBezTo>
                  <a:pt x="94" y="81"/>
                  <a:pt x="93" y="82"/>
                  <a:pt x="92" y="83"/>
                </a:cubicBezTo>
                <a:cubicBezTo>
                  <a:pt x="91" y="84"/>
                  <a:pt x="90" y="85"/>
                  <a:pt x="90" y="86"/>
                </a:cubicBezTo>
                <a:cubicBezTo>
                  <a:pt x="90" y="88"/>
                  <a:pt x="91" y="89"/>
                  <a:pt x="92" y="90"/>
                </a:cubicBezTo>
                <a:cubicBezTo>
                  <a:pt x="93" y="91"/>
                  <a:pt x="94" y="92"/>
                  <a:pt x="96" y="92"/>
                </a:cubicBezTo>
                <a:cubicBezTo>
                  <a:pt x="97" y="92"/>
                  <a:pt x="98" y="91"/>
                  <a:pt x="99" y="90"/>
                </a:cubicBezTo>
                <a:cubicBezTo>
                  <a:pt x="100" y="89"/>
                  <a:pt x="101" y="88"/>
                  <a:pt x="101" y="86"/>
                </a:cubicBezTo>
                <a:cubicBezTo>
                  <a:pt x="101" y="85"/>
                  <a:pt x="100" y="84"/>
                  <a:pt x="99" y="83"/>
                </a:cubicBezTo>
                <a:close/>
                <a:moveTo>
                  <a:pt x="131" y="72"/>
                </a:moveTo>
                <a:cubicBezTo>
                  <a:pt x="131" y="72"/>
                  <a:pt x="131" y="72"/>
                  <a:pt x="131" y="72"/>
                </a:cubicBezTo>
                <a:cubicBezTo>
                  <a:pt x="135" y="72"/>
                  <a:pt x="138" y="74"/>
                  <a:pt x="141" y="76"/>
                </a:cubicBezTo>
                <a:cubicBezTo>
                  <a:pt x="143" y="79"/>
                  <a:pt x="145" y="82"/>
                  <a:pt x="145" y="86"/>
                </a:cubicBezTo>
                <a:cubicBezTo>
                  <a:pt x="145" y="90"/>
                  <a:pt x="143" y="94"/>
                  <a:pt x="141" y="97"/>
                </a:cubicBezTo>
                <a:cubicBezTo>
                  <a:pt x="138" y="99"/>
                  <a:pt x="135" y="101"/>
                  <a:pt x="131" y="101"/>
                </a:cubicBezTo>
                <a:cubicBezTo>
                  <a:pt x="127" y="101"/>
                  <a:pt x="124" y="99"/>
                  <a:pt x="121" y="97"/>
                </a:cubicBezTo>
                <a:cubicBezTo>
                  <a:pt x="119" y="94"/>
                  <a:pt x="117" y="90"/>
                  <a:pt x="117" y="86"/>
                </a:cubicBezTo>
                <a:cubicBezTo>
                  <a:pt x="117" y="82"/>
                  <a:pt x="119" y="79"/>
                  <a:pt x="121" y="76"/>
                </a:cubicBezTo>
                <a:cubicBezTo>
                  <a:pt x="124" y="74"/>
                  <a:pt x="127" y="72"/>
                  <a:pt x="131" y="72"/>
                </a:cubicBezTo>
                <a:close/>
                <a:moveTo>
                  <a:pt x="135" y="83"/>
                </a:moveTo>
                <a:cubicBezTo>
                  <a:pt x="135" y="83"/>
                  <a:pt x="135" y="83"/>
                  <a:pt x="135" y="83"/>
                </a:cubicBezTo>
                <a:cubicBezTo>
                  <a:pt x="134" y="82"/>
                  <a:pt x="132" y="81"/>
                  <a:pt x="131" y="81"/>
                </a:cubicBezTo>
                <a:cubicBezTo>
                  <a:pt x="130" y="81"/>
                  <a:pt x="128" y="82"/>
                  <a:pt x="127" y="83"/>
                </a:cubicBezTo>
                <a:cubicBezTo>
                  <a:pt x="126" y="84"/>
                  <a:pt x="126" y="85"/>
                  <a:pt x="126" y="86"/>
                </a:cubicBezTo>
                <a:cubicBezTo>
                  <a:pt x="126" y="88"/>
                  <a:pt x="126" y="89"/>
                  <a:pt x="127" y="90"/>
                </a:cubicBezTo>
                <a:cubicBezTo>
                  <a:pt x="128" y="91"/>
                  <a:pt x="130" y="92"/>
                  <a:pt x="131" y="92"/>
                </a:cubicBezTo>
                <a:cubicBezTo>
                  <a:pt x="132" y="92"/>
                  <a:pt x="134" y="91"/>
                  <a:pt x="135" y="90"/>
                </a:cubicBezTo>
                <a:cubicBezTo>
                  <a:pt x="136" y="89"/>
                  <a:pt x="136" y="88"/>
                  <a:pt x="136" y="86"/>
                </a:cubicBezTo>
                <a:cubicBezTo>
                  <a:pt x="136" y="85"/>
                  <a:pt x="136" y="84"/>
                  <a:pt x="135" y="8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3838609" y="2442187"/>
            <a:ext cx="495649" cy="4618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2400" b="1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16" name="矩形 15"/>
          <p:cNvSpPr/>
          <p:nvPr/>
        </p:nvSpPr>
        <p:spPr>
          <a:xfrm>
            <a:off x="3131476" y="2832278"/>
            <a:ext cx="10823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正则表示式</a:t>
            </a:r>
          </a:p>
        </p:txBody>
      </p:sp>
      <p:sp>
        <p:nvSpPr>
          <p:cNvPr id="17" name="矩形 16"/>
          <p:cNvSpPr/>
          <p:nvPr/>
        </p:nvSpPr>
        <p:spPr>
          <a:xfrm>
            <a:off x="4568857" y="2257526"/>
            <a:ext cx="4956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2400" b="1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18" name="矩形 17"/>
          <p:cNvSpPr/>
          <p:nvPr/>
        </p:nvSpPr>
        <p:spPr>
          <a:xfrm>
            <a:off x="4126333" y="1813384"/>
            <a:ext cx="8850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LAC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</a:p>
        </p:txBody>
      </p:sp>
      <p:sp>
        <p:nvSpPr>
          <p:cNvPr id="19" name="矩形 18"/>
          <p:cNvSpPr/>
          <p:nvPr/>
        </p:nvSpPr>
        <p:spPr>
          <a:xfrm>
            <a:off x="4809235" y="2905005"/>
            <a:ext cx="4956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2400" b="1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20" name="矩形 19"/>
          <p:cNvSpPr/>
          <p:nvPr/>
        </p:nvSpPr>
        <p:spPr>
          <a:xfrm>
            <a:off x="5118918" y="2447680"/>
            <a:ext cx="81785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BERT</a:t>
            </a:r>
          </a:p>
          <a:p>
            <a:pPr lvl="0" algn="ctr"/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BiLSTM</a:t>
            </a:r>
          </a:p>
          <a:p>
            <a:pPr lvl="0" algn="ctr"/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CRF</a:t>
            </a:r>
          </a:p>
          <a:p>
            <a:pPr lvl="0" algn="ctr"/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</a:p>
        </p:txBody>
      </p:sp>
      <p:sp>
        <p:nvSpPr>
          <p:cNvPr id="21" name="矩形 20"/>
          <p:cNvSpPr/>
          <p:nvPr/>
        </p:nvSpPr>
        <p:spPr>
          <a:xfrm>
            <a:off x="4090625" y="3135908"/>
            <a:ext cx="4956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2400" b="1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22" name="矩形 21"/>
          <p:cNvSpPr/>
          <p:nvPr/>
        </p:nvSpPr>
        <p:spPr>
          <a:xfrm>
            <a:off x="4153518" y="3770161"/>
            <a:ext cx="8306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UIE</a:t>
            </a: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</a:p>
        </p:txBody>
      </p:sp>
      <p:sp>
        <p:nvSpPr>
          <p:cNvPr id="23" name="Rectangle 24"/>
          <p:cNvSpPr>
            <a:spLocks noChangeArrowheads="1"/>
          </p:cNvSpPr>
          <p:nvPr/>
        </p:nvSpPr>
        <p:spPr bwMode="auto">
          <a:xfrm>
            <a:off x="1023204" y="1524252"/>
            <a:ext cx="1843578" cy="943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正则表达式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提取有</a:t>
            </a:r>
            <a:r>
              <a:rPr lang="zh-CN" altLang="en-US" sz="120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明显特征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的标签，如年龄；进行</a:t>
            </a:r>
            <a:r>
              <a:rPr lang="zh-CN" altLang="en-US" sz="120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模糊匹配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，在工作时长的提取中发挥作用</a:t>
            </a:r>
          </a:p>
        </p:txBody>
      </p:sp>
      <p:sp>
        <p:nvSpPr>
          <p:cNvPr id="30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简历解析</a:t>
            </a:r>
            <a:r>
              <a:rPr lang="en-US" altLang="zh-CN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解析工具</a:t>
            </a:r>
            <a:endParaRPr lang="en-US" altLang="zh-CN" sz="200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32" name="矩形 31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76" y="584693"/>
            <a:ext cx="490633" cy="497992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27" y="517443"/>
            <a:ext cx="1553776" cy="662436"/>
          </a:xfrm>
          <a:prstGeom prst="rect">
            <a:avLst/>
          </a:prstGeom>
        </p:spPr>
      </p:pic>
      <p:sp>
        <p:nvSpPr>
          <p:cNvPr id="2" name="Rectangle 24">
            <a:extLst>
              <a:ext uri="{FF2B5EF4-FFF2-40B4-BE49-F238E27FC236}">
                <a16:creationId xmlns:a16="http://schemas.microsoft.com/office/drawing/2014/main" id="{81C65EEE-7936-3B4D-7E59-70E8D4F410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0568" y="3402431"/>
            <a:ext cx="1843578" cy="721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UIE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直接抽取简历中的</a:t>
            </a:r>
            <a:r>
              <a:rPr lang="zh-CN" altLang="en-US" sz="120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通用信息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，如姓名、学历</a:t>
            </a:r>
          </a:p>
        </p:txBody>
      </p:sp>
      <p:sp>
        <p:nvSpPr>
          <p:cNvPr id="3" name="Rectangle 24">
            <a:extLst>
              <a:ext uri="{FF2B5EF4-FFF2-40B4-BE49-F238E27FC236}">
                <a16:creationId xmlns:a16="http://schemas.microsoft.com/office/drawing/2014/main" id="{A457FB9A-6274-D80E-6D1B-BD5D1D3822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4326" y="1619819"/>
            <a:ext cx="1843578" cy="499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LAC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以分词为单位进行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NER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任务</a:t>
            </a:r>
          </a:p>
        </p:txBody>
      </p:sp>
      <p:sp>
        <p:nvSpPr>
          <p:cNvPr id="12" name="Rectangle 24">
            <a:extLst>
              <a:ext uri="{FF2B5EF4-FFF2-40B4-BE49-F238E27FC236}">
                <a16:creationId xmlns:a16="http://schemas.microsoft.com/office/drawing/2014/main" id="{397AF23D-110E-70A0-7F78-FE4F935647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3592" y="3175679"/>
            <a:ext cx="2239549" cy="951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BERT_BiLSTM_CRF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经训练后提取简历的</a:t>
            </a:r>
            <a:r>
              <a:rPr lang="zh-CN" altLang="en-US" sz="120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特有信息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，如职业、公司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endParaRPr lang="zh-CN" altLang="en-US" sz="1000"/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4573570" y="2676794"/>
            <a:ext cx="1281120" cy="11667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深度学习模型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机器学习算法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精确提取信息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科学评价指标</a:t>
            </a:r>
          </a:p>
        </p:txBody>
      </p:sp>
      <p:sp>
        <p:nvSpPr>
          <p:cNvPr id="39" name="矩形 38"/>
          <p:cNvSpPr/>
          <p:nvPr/>
        </p:nvSpPr>
        <p:spPr>
          <a:xfrm>
            <a:off x="5508104" y="2028442"/>
            <a:ext cx="25202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创新点与亮点</a:t>
            </a:r>
          </a:p>
        </p:txBody>
      </p:sp>
      <p:sp>
        <p:nvSpPr>
          <p:cNvPr id="41" name="矩形 40"/>
          <p:cNvSpPr/>
          <p:nvPr/>
        </p:nvSpPr>
        <p:spPr>
          <a:xfrm>
            <a:off x="4573570" y="1790523"/>
            <a:ext cx="9345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03</a:t>
            </a:r>
            <a:endParaRPr lang="zh-CN" altLang="en-US" sz="48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2517744"/>
            <a:ext cx="9144000" cy="54006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555526"/>
            <a:ext cx="736037" cy="74707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537" y="490057"/>
            <a:ext cx="2330940" cy="9937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表格 34">
            <a:extLst>
              <a:ext uri="{FF2B5EF4-FFF2-40B4-BE49-F238E27FC236}">
                <a16:creationId xmlns:a16="http://schemas.microsoft.com/office/drawing/2014/main" id="{39070298-DDAB-A79C-D0C3-F52ED11615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6576486"/>
              </p:ext>
            </p:extLst>
          </p:nvPr>
        </p:nvGraphicFramePr>
        <p:xfrm>
          <a:off x="788016" y="4347517"/>
          <a:ext cx="71959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9499">
                  <a:extLst>
                    <a:ext uri="{9D8B030D-6E8A-4147-A177-3AD203B41FA5}">
                      <a16:colId xmlns:a16="http://schemas.microsoft.com/office/drawing/2014/main" val="561544121"/>
                    </a:ext>
                  </a:extLst>
                </a:gridCol>
                <a:gridCol w="899499">
                  <a:extLst>
                    <a:ext uri="{9D8B030D-6E8A-4147-A177-3AD203B41FA5}">
                      <a16:colId xmlns:a16="http://schemas.microsoft.com/office/drawing/2014/main" val="4267247023"/>
                    </a:ext>
                  </a:extLst>
                </a:gridCol>
                <a:gridCol w="899499">
                  <a:extLst>
                    <a:ext uri="{9D8B030D-6E8A-4147-A177-3AD203B41FA5}">
                      <a16:colId xmlns:a16="http://schemas.microsoft.com/office/drawing/2014/main" val="503554558"/>
                    </a:ext>
                  </a:extLst>
                </a:gridCol>
                <a:gridCol w="899499">
                  <a:extLst>
                    <a:ext uri="{9D8B030D-6E8A-4147-A177-3AD203B41FA5}">
                      <a16:colId xmlns:a16="http://schemas.microsoft.com/office/drawing/2014/main" val="1028953834"/>
                    </a:ext>
                  </a:extLst>
                </a:gridCol>
                <a:gridCol w="899499">
                  <a:extLst>
                    <a:ext uri="{9D8B030D-6E8A-4147-A177-3AD203B41FA5}">
                      <a16:colId xmlns:a16="http://schemas.microsoft.com/office/drawing/2014/main" val="1037394973"/>
                    </a:ext>
                  </a:extLst>
                </a:gridCol>
                <a:gridCol w="899499">
                  <a:extLst>
                    <a:ext uri="{9D8B030D-6E8A-4147-A177-3AD203B41FA5}">
                      <a16:colId xmlns:a16="http://schemas.microsoft.com/office/drawing/2014/main" val="2206193194"/>
                    </a:ext>
                  </a:extLst>
                </a:gridCol>
                <a:gridCol w="899499">
                  <a:extLst>
                    <a:ext uri="{9D8B030D-6E8A-4147-A177-3AD203B41FA5}">
                      <a16:colId xmlns:a16="http://schemas.microsoft.com/office/drawing/2014/main" val="3592510576"/>
                    </a:ext>
                  </a:extLst>
                </a:gridCol>
                <a:gridCol w="899499">
                  <a:extLst>
                    <a:ext uri="{9D8B030D-6E8A-4147-A177-3AD203B41FA5}">
                      <a16:colId xmlns:a16="http://schemas.microsoft.com/office/drawing/2014/main" val="41199070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>
                        <a:highlight>
                          <a:srgbClr val="C0C0C0"/>
                        </a:highlight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>
                        <a:highlight>
                          <a:srgbClr val="C0C0C0"/>
                        </a:highlight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>
                        <a:highlight>
                          <a:srgbClr val="C0C0C0"/>
                        </a:highlight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>
                        <a:highlight>
                          <a:srgbClr val="C0C0C0"/>
                        </a:highlight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>
                        <a:highlight>
                          <a:srgbClr val="C0C0C0"/>
                        </a:highlight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>
                        <a:highlight>
                          <a:srgbClr val="C0C0C0"/>
                        </a:highlight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>
                        <a:solidFill>
                          <a:schemeClr val="bg1"/>
                        </a:solidFill>
                        <a:highlight>
                          <a:srgbClr val="C0C0C0"/>
                        </a:highlight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5443584"/>
                  </a:ext>
                </a:extLst>
              </a:tr>
            </a:tbl>
          </a:graphicData>
        </a:graphic>
      </p:graphicFrame>
      <p:sp>
        <p:nvSpPr>
          <p:cNvPr id="2" name="矩形: 圆角 1">
            <a:extLst>
              <a:ext uri="{FF2B5EF4-FFF2-40B4-BE49-F238E27FC236}">
                <a16:creationId xmlns:a16="http://schemas.microsoft.com/office/drawing/2014/main" id="{107008FA-FE86-97CF-50A5-BCA758045864}"/>
              </a:ext>
            </a:extLst>
          </p:cNvPr>
          <p:cNvSpPr/>
          <p:nvPr/>
        </p:nvSpPr>
        <p:spPr>
          <a:xfrm>
            <a:off x="720589" y="4347517"/>
            <a:ext cx="7361304" cy="38417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39"/>
          <p:cNvSpPr>
            <a:spLocks noChangeArrowheads="1"/>
          </p:cNvSpPr>
          <p:nvPr/>
        </p:nvSpPr>
        <p:spPr bwMode="auto">
          <a:xfrm>
            <a:off x="416159" y="278281"/>
            <a:ext cx="487592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深度学习模型</a:t>
            </a:r>
            <a:r>
              <a:rPr lang="en-US" altLang="zh-CN" sz="2000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en-US" altLang="zh-CN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BERT_BiLSTM_CRF</a:t>
            </a:r>
            <a:r>
              <a:rPr lang="zh-CN" altLang="en-US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模型</a:t>
            </a:r>
            <a:endParaRPr lang="en-US" altLang="zh-CN" sz="200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14" name="矩形 1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278281"/>
            <a:ext cx="490633" cy="497992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822" y="196059"/>
            <a:ext cx="1553776" cy="662436"/>
          </a:xfrm>
          <a:prstGeom prst="rect">
            <a:avLst/>
          </a:prstGeom>
        </p:spPr>
      </p:pic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D151C754-EEC1-0BDB-4259-A3D8E1C3AAEF}"/>
              </a:ext>
            </a:extLst>
          </p:cNvPr>
          <p:cNvGrpSpPr/>
          <p:nvPr/>
        </p:nvGrpSpPr>
        <p:grpSpPr>
          <a:xfrm>
            <a:off x="1028008" y="4363922"/>
            <a:ext cx="6740567" cy="359304"/>
            <a:chOff x="1213996" y="4517131"/>
            <a:chExt cx="6740567" cy="35930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7BE88DA-C509-1BEE-A0A9-0C64D1B54659}"/>
                </a:ext>
              </a:extLst>
            </p:cNvPr>
            <p:cNvSpPr/>
            <p:nvPr/>
          </p:nvSpPr>
          <p:spPr>
            <a:xfrm>
              <a:off x="1213996" y="4538400"/>
              <a:ext cx="416052" cy="3380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张</a:t>
              </a: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4A053B54-C208-7A7E-7BE2-E70938A49504}"/>
                </a:ext>
              </a:extLst>
            </p:cNvPr>
            <p:cNvSpPr/>
            <p:nvPr/>
          </p:nvSpPr>
          <p:spPr>
            <a:xfrm>
              <a:off x="2129038" y="4523801"/>
              <a:ext cx="416051" cy="3380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三</a:t>
              </a: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CB3C93CB-93EE-9B3E-0BC3-CAE8AF912E18}"/>
                </a:ext>
              </a:extLst>
            </p:cNvPr>
            <p:cNvSpPr/>
            <p:nvPr/>
          </p:nvSpPr>
          <p:spPr>
            <a:xfrm>
              <a:off x="5714425" y="4517131"/>
              <a:ext cx="416051" cy="3380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工</a:t>
              </a: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E568B69F-A21D-4D07-376D-F62D74653716}"/>
                </a:ext>
              </a:extLst>
            </p:cNvPr>
            <p:cNvSpPr/>
            <p:nvPr/>
          </p:nvSpPr>
          <p:spPr>
            <a:xfrm>
              <a:off x="3987266" y="4523801"/>
              <a:ext cx="416051" cy="3380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软</a:t>
              </a: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CDCF0F4E-F3E8-29E7-71A3-0437D4001089}"/>
                </a:ext>
              </a:extLst>
            </p:cNvPr>
            <p:cNvSpPr/>
            <p:nvPr/>
          </p:nvSpPr>
          <p:spPr>
            <a:xfrm>
              <a:off x="3035683" y="4523800"/>
              <a:ext cx="416051" cy="3380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：</a:t>
              </a: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639EA960-265B-3170-E86E-DD1A71378BC7}"/>
                </a:ext>
              </a:extLst>
            </p:cNvPr>
            <p:cNvSpPr/>
            <p:nvPr/>
          </p:nvSpPr>
          <p:spPr>
            <a:xfrm>
              <a:off x="4847059" y="4517131"/>
              <a:ext cx="416051" cy="3380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件</a:t>
              </a: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93578D91-0181-57DD-89BD-C6987C777F45}"/>
                </a:ext>
              </a:extLst>
            </p:cNvPr>
            <p:cNvSpPr/>
            <p:nvPr/>
          </p:nvSpPr>
          <p:spPr>
            <a:xfrm>
              <a:off x="6598911" y="4527202"/>
              <a:ext cx="416051" cy="3380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程</a:t>
              </a: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81A859EC-4CA7-2BE3-B852-78D83F8F78D3}"/>
                </a:ext>
              </a:extLst>
            </p:cNvPr>
            <p:cNvSpPr/>
            <p:nvPr/>
          </p:nvSpPr>
          <p:spPr>
            <a:xfrm>
              <a:off x="7538512" y="4533531"/>
              <a:ext cx="416051" cy="3380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solidFill>
                    <a:schemeClr val="tx1"/>
                  </a:solidFill>
                </a:rPr>
                <a:t>师</a:t>
              </a:r>
            </a:p>
          </p:txBody>
        </p: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46F2F455-BE0E-92AF-089F-4F441B4A998F}"/>
              </a:ext>
            </a:extLst>
          </p:cNvPr>
          <p:cNvGrpSpPr/>
          <p:nvPr/>
        </p:nvGrpSpPr>
        <p:grpSpPr>
          <a:xfrm>
            <a:off x="494103" y="2256328"/>
            <a:ext cx="8020164" cy="370840"/>
            <a:chOff x="561918" y="2347532"/>
            <a:chExt cx="8020164" cy="370840"/>
          </a:xfrm>
        </p:grpSpPr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8B0A91B7-25BA-128A-D9A5-09DC30021790}"/>
                </a:ext>
              </a:extLst>
            </p:cNvPr>
            <p:cNvSpPr/>
            <p:nvPr/>
          </p:nvSpPr>
          <p:spPr>
            <a:xfrm>
              <a:off x="1810916" y="2347532"/>
              <a:ext cx="807978" cy="37084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BiLSTM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98104DBF-21F1-BC74-E910-59FC6A311F00}"/>
                </a:ext>
              </a:extLst>
            </p:cNvPr>
            <p:cNvSpPr/>
            <p:nvPr/>
          </p:nvSpPr>
          <p:spPr>
            <a:xfrm>
              <a:off x="2776386" y="2347532"/>
              <a:ext cx="807978" cy="37084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BiLSTM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5CDC967C-9C55-9733-9AAC-4820D088518F}"/>
                </a:ext>
              </a:extLst>
            </p:cNvPr>
            <p:cNvSpPr/>
            <p:nvPr/>
          </p:nvSpPr>
          <p:spPr>
            <a:xfrm>
              <a:off x="3741856" y="2347532"/>
              <a:ext cx="807978" cy="370840"/>
            </a:xfrm>
            <a:prstGeom prst="roundRect">
              <a:avLst>
                <a:gd name="adj" fmla="val 0"/>
              </a:avLst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BiLSTM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C979BB23-4A5F-A750-E6C5-29A808BEC830}"/>
                </a:ext>
              </a:extLst>
            </p:cNvPr>
            <p:cNvSpPr/>
            <p:nvPr/>
          </p:nvSpPr>
          <p:spPr>
            <a:xfrm>
              <a:off x="4707326" y="2347532"/>
              <a:ext cx="807978" cy="37084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BiLSTM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0F6E7F05-4B61-958A-1596-92808828628D}"/>
                </a:ext>
              </a:extLst>
            </p:cNvPr>
            <p:cNvSpPr/>
            <p:nvPr/>
          </p:nvSpPr>
          <p:spPr>
            <a:xfrm>
              <a:off x="5705315" y="2347532"/>
              <a:ext cx="807978" cy="37084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BiLSTM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55CADC93-8A22-9392-B6AA-ACE19ABEEA9C}"/>
                </a:ext>
              </a:extLst>
            </p:cNvPr>
            <p:cNvSpPr/>
            <p:nvPr/>
          </p:nvSpPr>
          <p:spPr>
            <a:xfrm>
              <a:off x="6657913" y="2347532"/>
              <a:ext cx="807978" cy="37084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BiLSTM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ACD1A5AE-9D10-98AA-9102-4EC9AEBB3473}"/>
                </a:ext>
              </a:extLst>
            </p:cNvPr>
            <p:cNvSpPr/>
            <p:nvPr/>
          </p:nvSpPr>
          <p:spPr>
            <a:xfrm>
              <a:off x="7598515" y="2347532"/>
              <a:ext cx="807978" cy="37084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BiLSTM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cxnSp>
          <p:nvCxnSpPr>
            <p:cNvPr id="46" name="直接箭头连接符 45">
              <a:extLst>
                <a:ext uri="{FF2B5EF4-FFF2-40B4-BE49-F238E27FC236}">
                  <a16:creationId xmlns:a16="http://schemas.microsoft.com/office/drawing/2014/main" id="{9B6FF9A8-A29E-7993-ABB3-C1151B303AF2}"/>
                </a:ext>
              </a:extLst>
            </p:cNvPr>
            <p:cNvCxnSpPr/>
            <p:nvPr/>
          </p:nvCxnSpPr>
          <p:spPr>
            <a:xfrm>
              <a:off x="561918" y="2532952"/>
              <a:ext cx="2457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416146A9-E6A4-645B-344E-5EE042979BF9}"/>
                </a:ext>
              </a:extLst>
            </p:cNvPr>
            <p:cNvCxnSpPr/>
            <p:nvPr/>
          </p:nvCxnSpPr>
          <p:spPr>
            <a:xfrm>
              <a:off x="1599122" y="2505721"/>
              <a:ext cx="2457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直接箭头连接符 48">
              <a:extLst>
                <a:ext uri="{FF2B5EF4-FFF2-40B4-BE49-F238E27FC236}">
                  <a16:creationId xmlns:a16="http://schemas.microsoft.com/office/drawing/2014/main" id="{CB581C8C-79F8-F863-0715-EAE5E37061EF}"/>
                </a:ext>
              </a:extLst>
            </p:cNvPr>
            <p:cNvCxnSpPr/>
            <p:nvPr/>
          </p:nvCxnSpPr>
          <p:spPr>
            <a:xfrm>
              <a:off x="2614461" y="2505721"/>
              <a:ext cx="2457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直接箭头连接符 49">
              <a:extLst>
                <a:ext uri="{FF2B5EF4-FFF2-40B4-BE49-F238E27FC236}">
                  <a16:creationId xmlns:a16="http://schemas.microsoft.com/office/drawing/2014/main" id="{53F45AD1-C18E-F3B9-2F1D-7BC17CC8C76F}"/>
                </a:ext>
              </a:extLst>
            </p:cNvPr>
            <p:cNvCxnSpPr/>
            <p:nvPr/>
          </p:nvCxnSpPr>
          <p:spPr>
            <a:xfrm>
              <a:off x="3543675" y="2505721"/>
              <a:ext cx="2457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直接箭头连接符 50">
              <a:extLst>
                <a:ext uri="{FF2B5EF4-FFF2-40B4-BE49-F238E27FC236}">
                  <a16:creationId xmlns:a16="http://schemas.microsoft.com/office/drawing/2014/main" id="{6D8F6978-C12D-A92E-F029-C11FDD9996F1}"/>
                </a:ext>
              </a:extLst>
            </p:cNvPr>
            <p:cNvCxnSpPr/>
            <p:nvPr/>
          </p:nvCxnSpPr>
          <p:spPr>
            <a:xfrm>
              <a:off x="4495258" y="2505721"/>
              <a:ext cx="2457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827106A4-2165-3D74-0A9C-84671E7A6468}"/>
                </a:ext>
              </a:extLst>
            </p:cNvPr>
            <p:cNvCxnSpPr/>
            <p:nvPr/>
          </p:nvCxnSpPr>
          <p:spPr>
            <a:xfrm>
              <a:off x="5502502" y="2505721"/>
              <a:ext cx="2457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直接箭头连接符 52">
              <a:extLst>
                <a:ext uri="{FF2B5EF4-FFF2-40B4-BE49-F238E27FC236}">
                  <a16:creationId xmlns:a16="http://schemas.microsoft.com/office/drawing/2014/main" id="{3B6F312D-E7C0-9BAD-1053-F9D73AD51DB7}"/>
                </a:ext>
              </a:extLst>
            </p:cNvPr>
            <p:cNvCxnSpPr/>
            <p:nvPr/>
          </p:nvCxnSpPr>
          <p:spPr>
            <a:xfrm>
              <a:off x="6445119" y="2505721"/>
              <a:ext cx="2457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直接箭头连接符 53">
              <a:extLst>
                <a:ext uri="{FF2B5EF4-FFF2-40B4-BE49-F238E27FC236}">
                  <a16:creationId xmlns:a16="http://schemas.microsoft.com/office/drawing/2014/main" id="{52F17263-F014-BE24-22A7-820E424C3AE1}"/>
                </a:ext>
              </a:extLst>
            </p:cNvPr>
            <p:cNvCxnSpPr/>
            <p:nvPr/>
          </p:nvCxnSpPr>
          <p:spPr>
            <a:xfrm>
              <a:off x="7389458" y="2505721"/>
              <a:ext cx="2457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直接箭头连接符 54">
              <a:extLst>
                <a:ext uri="{FF2B5EF4-FFF2-40B4-BE49-F238E27FC236}">
                  <a16:creationId xmlns:a16="http://schemas.microsoft.com/office/drawing/2014/main" id="{765FD0C3-8054-8799-64D9-F3951B6F1C00}"/>
                </a:ext>
              </a:extLst>
            </p:cNvPr>
            <p:cNvCxnSpPr/>
            <p:nvPr/>
          </p:nvCxnSpPr>
          <p:spPr>
            <a:xfrm>
              <a:off x="8336349" y="2478490"/>
              <a:ext cx="2457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直接箭头连接符 55">
              <a:extLst>
                <a:ext uri="{FF2B5EF4-FFF2-40B4-BE49-F238E27FC236}">
                  <a16:creationId xmlns:a16="http://schemas.microsoft.com/office/drawing/2014/main" id="{5617FB00-9302-D4C2-79D8-AF2E6C128D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55596" y="2645914"/>
              <a:ext cx="2264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直接箭头连接符 58">
              <a:extLst>
                <a:ext uri="{FF2B5EF4-FFF2-40B4-BE49-F238E27FC236}">
                  <a16:creationId xmlns:a16="http://schemas.microsoft.com/office/drawing/2014/main" id="{7D5F868D-DE72-09C9-4081-CF2D36E489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03967" y="2645016"/>
              <a:ext cx="2264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1F09FBCA-850C-8C17-B692-D1FC741387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64366" y="2645016"/>
              <a:ext cx="2264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直接箭头连接符 60">
              <a:extLst>
                <a:ext uri="{FF2B5EF4-FFF2-40B4-BE49-F238E27FC236}">
                  <a16:creationId xmlns:a16="http://schemas.microsoft.com/office/drawing/2014/main" id="{DE99E4FF-5BBD-31DA-1CEF-1A2381E2F1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78829" y="2645016"/>
              <a:ext cx="2264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直接箭头连接符 61">
              <a:extLst>
                <a:ext uri="{FF2B5EF4-FFF2-40B4-BE49-F238E27FC236}">
                  <a16:creationId xmlns:a16="http://schemas.microsoft.com/office/drawing/2014/main" id="{49F27B28-1512-CAF0-A8A4-E6DC374125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79538" y="2629249"/>
              <a:ext cx="2264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直接箭头连接符 62">
              <a:extLst>
                <a:ext uri="{FF2B5EF4-FFF2-40B4-BE49-F238E27FC236}">
                  <a16:creationId xmlns:a16="http://schemas.microsoft.com/office/drawing/2014/main" id="{E86D0396-7C26-B867-7321-37A6674B45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43675" y="2620916"/>
              <a:ext cx="2264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直接箭头连接符 63">
              <a:extLst>
                <a:ext uri="{FF2B5EF4-FFF2-40B4-BE49-F238E27FC236}">
                  <a16:creationId xmlns:a16="http://schemas.microsoft.com/office/drawing/2014/main" id="{EDF48F2B-35DD-EB90-2F69-B510B6DEEA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49900" y="2612583"/>
              <a:ext cx="2264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B4EC1776-67EC-4F8C-56A8-E04F3E6D1D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4430" y="2612583"/>
              <a:ext cx="2264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直接箭头连接符 65">
              <a:extLst>
                <a:ext uri="{FF2B5EF4-FFF2-40B4-BE49-F238E27FC236}">
                  <a16:creationId xmlns:a16="http://schemas.microsoft.com/office/drawing/2014/main" id="{2ACB295F-F39F-F1E0-A02C-DCA4EEFCBE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1918" y="2612583"/>
              <a:ext cx="2264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2E5AC81D-747F-60B2-225F-545453085CC0}"/>
                </a:ext>
              </a:extLst>
            </p:cNvPr>
            <p:cNvSpPr/>
            <p:nvPr/>
          </p:nvSpPr>
          <p:spPr>
            <a:xfrm>
              <a:off x="845446" y="2347532"/>
              <a:ext cx="807978" cy="37084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BiLSTM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1DD1D02F-D3FE-DDC3-D603-14BFFABC8C19}"/>
              </a:ext>
            </a:extLst>
          </p:cNvPr>
          <p:cNvSpPr/>
          <p:nvPr/>
        </p:nvSpPr>
        <p:spPr>
          <a:xfrm>
            <a:off x="788016" y="3641455"/>
            <a:ext cx="7195992" cy="370840"/>
          </a:xfrm>
          <a:prstGeom prst="round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/>
              <a:t>BERT</a:t>
            </a:r>
            <a:endParaRPr lang="zh-CN" altLang="en-US" sz="2000" b="1"/>
          </a:p>
        </p:txBody>
      </p: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DBF07432-926C-D853-2D00-B2864EDC8E61}"/>
              </a:ext>
            </a:extLst>
          </p:cNvPr>
          <p:cNvCxnSpPr>
            <a:cxnSpLocks/>
          </p:cNvCxnSpPr>
          <p:nvPr/>
        </p:nvCxnSpPr>
        <p:spPr>
          <a:xfrm flipV="1">
            <a:off x="4521818" y="4012295"/>
            <a:ext cx="0" cy="2160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71" name="表格 34">
            <a:extLst>
              <a:ext uri="{FF2B5EF4-FFF2-40B4-BE49-F238E27FC236}">
                <a16:creationId xmlns:a16="http://schemas.microsoft.com/office/drawing/2014/main" id="{1C8ADA6B-5E54-8186-572F-D255B5B91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8835769"/>
              </p:ext>
            </p:extLst>
          </p:nvPr>
        </p:nvGraphicFramePr>
        <p:xfrm>
          <a:off x="805349" y="2973999"/>
          <a:ext cx="752576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0721">
                  <a:extLst>
                    <a:ext uri="{9D8B030D-6E8A-4147-A177-3AD203B41FA5}">
                      <a16:colId xmlns:a16="http://schemas.microsoft.com/office/drawing/2014/main" val="561544121"/>
                    </a:ext>
                  </a:extLst>
                </a:gridCol>
                <a:gridCol w="940721">
                  <a:extLst>
                    <a:ext uri="{9D8B030D-6E8A-4147-A177-3AD203B41FA5}">
                      <a16:colId xmlns:a16="http://schemas.microsoft.com/office/drawing/2014/main" val="4267247023"/>
                    </a:ext>
                  </a:extLst>
                </a:gridCol>
                <a:gridCol w="940721">
                  <a:extLst>
                    <a:ext uri="{9D8B030D-6E8A-4147-A177-3AD203B41FA5}">
                      <a16:colId xmlns:a16="http://schemas.microsoft.com/office/drawing/2014/main" val="503554558"/>
                    </a:ext>
                  </a:extLst>
                </a:gridCol>
                <a:gridCol w="940721">
                  <a:extLst>
                    <a:ext uri="{9D8B030D-6E8A-4147-A177-3AD203B41FA5}">
                      <a16:colId xmlns:a16="http://schemas.microsoft.com/office/drawing/2014/main" val="1028953834"/>
                    </a:ext>
                  </a:extLst>
                </a:gridCol>
                <a:gridCol w="940721">
                  <a:extLst>
                    <a:ext uri="{9D8B030D-6E8A-4147-A177-3AD203B41FA5}">
                      <a16:colId xmlns:a16="http://schemas.microsoft.com/office/drawing/2014/main" val="1037394973"/>
                    </a:ext>
                  </a:extLst>
                </a:gridCol>
                <a:gridCol w="940721">
                  <a:extLst>
                    <a:ext uri="{9D8B030D-6E8A-4147-A177-3AD203B41FA5}">
                      <a16:colId xmlns:a16="http://schemas.microsoft.com/office/drawing/2014/main" val="2206193194"/>
                    </a:ext>
                  </a:extLst>
                </a:gridCol>
                <a:gridCol w="940721">
                  <a:extLst>
                    <a:ext uri="{9D8B030D-6E8A-4147-A177-3AD203B41FA5}">
                      <a16:colId xmlns:a16="http://schemas.microsoft.com/office/drawing/2014/main" val="3592510576"/>
                    </a:ext>
                  </a:extLst>
                </a:gridCol>
                <a:gridCol w="940721">
                  <a:extLst>
                    <a:ext uri="{9D8B030D-6E8A-4147-A177-3AD203B41FA5}">
                      <a16:colId xmlns:a16="http://schemas.microsoft.com/office/drawing/2014/main" val="41199070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Xt-4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Xt-3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Xt-2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Xt-1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 err="1">
                          <a:solidFill>
                            <a:schemeClr val="tx1"/>
                          </a:solidFill>
                        </a:rPr>
                        <a:t>Xt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Xt+1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Xt+2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Xt+3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5443584"/>
                  </a:ext>
                </a:extLst>
              </a:tr>
            </a:tbl>
          </a:graphicData>
        </a:graphic>
      </p:graphicFrame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2CC8AB69-CFFA-45C9-A6E7-D2DEA099C873}"/>
              </a:ext>
            </a:extLst>
          </p:cNvPr>
          <p:cNvCxnSpPr>
            <a:cxnSpLocks/>
          </p:cNvCxnSpPr>
          <p:nvPr/>
        </p:nvCxnSpPr>
        <p:spPr>
          <a:xfrm flipV="1">
            <a:off x="4482019" y="3345756"/>
            <a:ext cx="0" cy="2160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F095ABA2-8C71-5562-5AC0-19B46B082784}"/>
              </a:ext>
            </a:extLst>
          </p:cNvPr>
          <p:cNvCxnSpPr>
            <a:cxnSpLocks/>
          </p:cNvCxnSpPr>
          <p:nvPr/>
        </p:nvCxnSpPr>
        <p:spPr>
          <a:xfrm flipV="1">
            <a:off x="5934989" y="2641149"/>
            <a:ext cx="0" cy="260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82229D99-4331-214B-73C1-1E846EE1562F}"/>
              </a:ext>
            </a:extLst>
          </p:cNvPr>
          <p:cNvGrpSpPr/>
          <p:nvPr/>
        </p:nvGrpSpPr>
        <p:grpSpPr>
          <a:xfrm>
            <a:off x="1129186" y="2648367"/>
            <a:ext cx="6731367" cy="253194"/>
            <a:chOff x="1203301" y="2775178"/>
            <a:chExt cx="6731367" cy="253194"/>
          </a:xfrm>
        </p:grpSpPr>
        <p:cxnSp>
          <p:nvCxnSpPr>
            <p:cNvPr id="82" name="直接箭头连接符 81">
              <a:extLst>
                <a:ext uri="{FF2B5EF4-FFF2-40B4-BE49-F238E27FC236}">
                  <a16:creationId xmlns:a16="http://schemas.microsoft.com/office/drawing/2014/main" id="{D2BB1F83-B99C-3523-3C14-66CD4A17F8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03301" y="2787774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5CFAFC98-2C7A-1FFB-28D2-8B0CB5DB4D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14905" y="2812348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直接箭头连接符 83">
              <a:extLst>
                <a:ext uri="{FF2B5EF4-FFF2-40B4-BE49-F238E27FC236}">
                  <a16:creationId xmlns:a16="http://schemas.microsoft.com/office/drawing/2014/main" id="{69088795-0790-18CD-EA71-A16F5BD553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4218" y="2812348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直接箭头连接符 84">
              <a:extLst>
                <a:ext uri="{FF2B5EF4-FFF2-40B4-BE49-F238E27FC236}">
                  <a16:creationId xmlns:a16="http://schemas.microsoft.com/office/drawing/2014/main" id="{840EF9D3-42AC-D300-D707-A1644221CA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5950" y="2787774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直接箭头连接符 85">
              <a:extLst>
                <a:ext uri="{FF2B5EF4-FFF2-40B4-BE49-F238E27FC236}">
                  <a16:creationId xmlns:a16="http://schemas.microsoft.com/office/drawing/2014/main" id="{C91181EF-6107-3F2B-EE42-A64376BDEA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76551" y="2787774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直接箭头连接符 88">
              <a:extLst>
                <a:ext uri="{FF2B5EF4-FFF2-40B4-BE49-F238E27FC236}">
                  <a16:creationId xmlns:a16="http://schemas.microsoft.com/office/drawing/2014/main" id="{00426433-F96B-F6CC-6552-3107F1FFDC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573" y="2775178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直接箭头连接符 89">
              <a:extLst>
                <a:ext uri="{FF2B5EF4-FFF2-40B4-BE49-F238E27FC236}">
                  <a16:creationId xmlns:a16="http://schemas.microsoft.com/office/drawing/2014/main" id="{489F8B92-A83E-4CFF-0959-09F7D3DBFD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34668" y="2787774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43476825-1D2D-4073-BCBD-7B05730003F8}"/>
              </a:ext>
            </a:extLst>
          </p:cNvPr>
          <p:cNvGrpSpPr/>
          <p:nvPr/>
        </p:nvGrpSpPr>
        <p:grpSpPr>
          <a:xfrm>
            <a:off x="1116335" y="2076176"/>
            <a:ext cx="6731367" cy="273008"/>
            <a:chOff x="1113061" y="1892281"/>
            <a:chExt cx="6731367" cy="273008"/>
          </a:xfrm>
        </p:grpSpPr>
        <p:cxnSp>
          <p:nvCxnSpPr>
            <p:cNvPr id="93" name="直接箭头连接符 92">
              <a:extLst>
                <a:ext uri="{FF2B5EF4-FFF2-40B4-BE49-F238E27FC236}">
                  <a16:creationId xmlns:a16="http://schemas.microsoft.com/office/drawing/2014/main" id="{D8A1F908-E280-06BE-64EB-94D682D251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3061" y="1904877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直接箭头连接符 93">
              <a:extLst>
                <a:ext uri="{FF2B5EF4-FFF2-40B4-BE49-F238E27FC236}">
                  <a16:creationId xmlns:a16="http://schemas.microsoft.com/office/drawing/2014/main" id="{C7E70CF3-ABAA-1755-DC95-78E2A4EDD9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4665" y="1929451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直接箭头连接符 94">
              <a:extLst>
                <a:ext uri="{FF2B5EF4-FFF2-40B4-BE49-F238E27FC236}">
                  <a16:creationId xmlns:a16="http://schemas.microsoft.com/office/drawing/2014/main" id="{127DEA46-2D04-A7BF-C574-7309BAAC09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03978" y="1929451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直接箭头连接符 95">
              <a:extLst>
                <a:ext uri="{FF2B5EF4-FFF2-40B4-BE49-F238E27FC236}">
                  <a16:creationId xmlns:a16="http://schemas.microsoft.com/office/drawing/2014/main" id="{D7853857-6165-B213-7F26-1E3AC7209A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35710" y="1904877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直接箭头连接符 96">
              <a:extLst>
                <a:ext uri="{FF2B5EF4-FFF2-40B4-BE49-F238E27FC236}">
                  <a16:creationId xmlns:a16="http://schemas.microsoft.com/office/drawing/2014/main" id="{62DEDDEC-C562-43DE-772F-FF500DB83A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86311" y="1904877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直接箭头连接符 97">
              <a:extLst>
                <a:ext uri="{FF2B5EF4-FFF2-40B4-BE49-F238E27FC236}">
                  <a16:creationId xmlns:a16="http://schemas.microsoft.com/office/drawing/2014/main" id="{7D9FB0EF-BBE6-1B1E-C3F1-E09B983FC0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44333" y="1892281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直接箭头连接符 98">
              <a:extLst>
                <a:ext uri="{FF2B5EF4-FFF2-40B4-BE49-F238E27FC236}">
                  <a16:creationId xmlns:a16="http://schemas.microsoft.com/office/drawing/2014/main" id="{CD2A3389-AFFE-4CFF-DAA1-39117EA9EC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44428" y="1904877"/>
              <a:ext cx="0" cy="21602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直接箭头连接符 99">
              <a:extLst>
                <a:ext uri="{FF2B5EF4-FFF2-40B4-BE49-F238E27FC236}">
                  <a16:creationId xmlns:a16="http://schemas.microsoft.com/office/drawing/2014/main" id="{2463F942-1F3D-E1CE-E5FA-E132FC7FE5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12160" y="1904877"/>
              <a:ext cx="0" cy="26041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1" name="矩形: 圆角 100">
            <a:extLst>
              <a:ext uri="{FF2B5EF4-FFF2-40B4-BE49-F238E27FC236}">
                <a16:creationId xmlns:a16="http://schemas.microsoft.com/office/drawing/2014/main" id="{E8DAACAA-A065-9650-B6D0-6493E42A82E8}"/>
              </a:ext>
            </a:extLst>
          </p:cNvPr>
          <p:cNvSpPr/>
          <p:nvPr/>
        </p:nvSpPr>
        <p:spPr>
          <a:xfrm>
            <a:off x="885901" y="1700937"/>
            <a:ext cx="7195992" cy="37084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/>
              <a:t>CRF</a:t>
            </a:r>
            <a:endParaRPr lang="zh-CN" altLang="en-US" sz="2000" b="1"/>
          </a:p>
        </p:txBody>
      </p: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C0C8E3D1-5B4F-0779-5804-375779F43D03}"/>
              </a:ext>
            </a:extLst>
          </p:cNvPr>
          <p:cNvCxnSpPr>
            <a:cxnSpLocks/>
          </p:cNvCxnSpPr>
          <p:nvPr/>
        </p:nvCxnSpPr>
        <p:spPr>
          <a:xfrm flipV="1">
            <a:off x="4482019" y="1429738"/>
            <a:ext cx="0" cy="2160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03" name="表格 34">
            <a:extLst>
              <a:ext uri="{FF2B5EF4-FFF2-40B4-BE49-F238E27FC236}">
                <a16:creationId xmlns:a16="http://schemas.microsoft.com/office/drawing/2014/main" id="{C88373CD-1AAF-25BC-EBD7-437BD7677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686310"/>
              </p:ext>
            </p:extLst>
          </p:nvPr>
        </p:nvGraphicFramePr>
        <p:xfrm>
          <a:off x="747308" y="1001321"/>
          <a:ext cx="764938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6173">
                  <a:extLst>
                    <a:ext uri="{9D8B030D-6E8A-4147-A177-3AD203B41FA5}">
                      <a16:colId xmlns:a16="http://schemas.microsoft.com/office/drawing/2014/main" val="561544121"/>
                    </a:ext>
                  </a:extLst>
                </a:gridCol>
                <a:gridCol w="956173">
                  <a:extLst>
                    <a:ext uri="{9D8B030D-6E8A-4147-A177-3AD203B41FA5}">
                      <a16:colId xmlns:a16="http://schemas.microsoft.com/office/drawing/2014/main" val="4267247023"/>
                    </a:ext>
                  </a:extLst>
                </a:gridCol>
                <a:gridCol w="956173">
                  <a:extLst>
                    <a:ext uri="{9D8B030D-6E8A-4147-A177-3AD203B41FA5}">
                      <a16:colId xmlns:a16="http://schemas.microsoft.com/office/drawing/2014/main" val="503554558"/>
                    </a:ext>
                  </a:extLst>
                </a:gridCol>
                <a:gridCol w="956173">
                  <a:extLst>
                    <a:ext uri="{9D8B030D-6E8A-4147-A177-3AD203B41FA5}">
                      <a16:colId xmlns:a16="http://schemas.microsoft.com/office/drawing/2014/main" val="1028953834"/>
                    </a:ext>
                  </a:extLst>
                </a:gridCol>
                <a:gridCol w="956173">
                  <a:extLst>
                    <a:ext uri="{9D8B030D-6E8A-4147-A177-3AD203B41FA5}">
                      <a16:colId xmlns:a16="http://schemas.microsoft.com/office/drawing/2014/main" val="1037394973"/>
                    </a:ext>
                  </a:extLst>
                </a:gridCol>
                <a:gridCol w="956173">
                  <a:extLst>
                    <a:ext uri="{9D8B030D-6E8A-4147-A177-3AD203B41FA5}">
                      <a16:colId xmlns:a16="http://schemas.microsoft.com/office/drawing/2014/main" val="2206193194"/>
                    </a:ext>
                  </a:extLst>
                </a:gridCol>
                <a:gridCol w="956173">
                  <a:extLst>
                    <a:ext uri="{9D8B030D-6E8A-4147-A177-3AD203B41FA5}">
                      <a16:colId xmlns:a16="http://schemas.microsoft.com/office/drawing/2014/main" val="3592510576"/>
                    </a:ext>
                  </a:extLst>
                </a:gridCol>
                <a:gridCol w="956173">
                  <a:extLst>
                    <a:ext uri="{9D8B030D-6E8A-4147-A177-3AD203B41FA5}">
                      <a16:colId xmlns:a16="http://schemas.microsoft.com/office/drawing/2014/main" val="41199070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B-NAME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I-NAME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O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B-TITLE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I-TITLE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I-TITLE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I-TITLE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200">
                          <a:solidFill>
                            <a:schemeClr val="tx1"/>
                          </a:solidFill>
                        </a:rPr>
                        <a:t>I-TITLE</a:t>
                      </a:r>
                      <a:endParaRPr lang="zh-CN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544358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/>
          <p:cNvSpPr/>
          <p:nvPr/>
        </p:nvSpPr>
        <p:spPr bwMode="auto">
          <a:xfrm>
            <a:off x="3575845" y="1792523"/>
            <a:ext cx="974725" cy="973438"/>
          </a:xfrm>
          <a:custGeom>
            <a:avLst/>
            <a:gdLst>
              <a:gd name="T0" fmla="*/ 282 w 565"/>
              <a:gd name="T1" fmla="*/ 0 h 565"/>
              <a:gd name="T2" fmla="*/ 0 w 565"/>
              <a:gd name="T3" fmla="*/ 0 h 565"/>
              <a:gd name="T4" fmla="*/ 0 w 565"/>
              <a:gd name="T5" fmla="*/ 283 h 565"/>
              <a:gd name="T6" fmla="*/ 282 w 565"/>
              <a:gd name="T7" fmla="*/ 565 h 565"/>
              <a:gd name="T8" fmla="*/ 565 w 565"/>
              <a:gd name="T9" fmla="*/ 565 h 565"/>
              <a:gd name="T10" fmla="*/ 565 w 565"/>
              <a:gd name="T11" fmla="*/ 283 h 565"/>
              <a:gd name="T12" fmla="*/ 282 w 565"/>
              <a:gd name="T13" fmla="*/ 0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" h="565">
                <a:moveTo>
                  <a:pt x="282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439"/>
                  <a:pt x="126" y="565"/>
                  <a:pt x="282" y="565"/>
                </a:cubicBezTo>
                <a:cubicBezTo>
                  <a:pt x="565" y="565"/>
                  <a:pt x="565" y="565"/>
                  <a:pt x="565" y="565"/>
                </a:cubicBezTo>
                <a:cubicBezTo>
                  <a:pt x="565" y="283"/>
                  <a:pt x="565" y="283"/>
                  <a:pt x="565" y="283"/>
                </a:cubicBezTo>
                <a:cubicBezTo>
                  <a:pt x="565" y="127"/>
                  <a:pt x="438" y="0"/>
                  <a:pt x="2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Freeform 22"/>
          <p:cNvSpPr/>
          <p:nvPr/>
        </p:nvSpPr>
        <p:spPr bwMode="auto">
          <a:xfrm>
            <a:off x="4588670" y="1792523"/>
            <a:ext cx="973137" cy="973438"/>
          </a:xfrm>
          <a:custGeom>
            <a:avLst/>
            <a:gdLst>
              <a:gd name="T0" fmla="*/ 283 w 565"/>
              <a:gd name="T1" fmla="*/ 0 h 565"/>
              <a:gd name="T2" fmla="*/ 565 w 565"/>
              <a:gd name="T3" fmla="*/ 0 h 565"/>
              <a:gd name="T4" fmla="*/ 565 w 565"/>
              <a:gd name="T5" fmla="*/ 283 h 565"/>
              <a:gd name="T6" fmla="*/ 283 w 565"/>
              <a:gd name="T7" fmla="*/ 565 h 565"/>
              <a:gd name="T8" fmla="*/ 0 w 565"/>
              <a:gd name="T9" fmla="*/ 565 h 565"/>
              <a:gd name="T10" fmla="*/ 0 w 565"/>
              <a:gd name="T11" fmla="*/ 283 h 565"/>
              <a:gd name="T12" fmla="*/ 283 w 565"/>
              <a:gd name="T13" fmla="*/ 0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" h="565">
                <a:moveTo>
                  <a:pt x="283" y="0"/>
                </a:moveTo>
                <a:cubicBezTo>
                  <a:pt x="565" y="0"/>
                  <a:pt x="565" y="0"/>
                  <a:pt x="565" y="0"/>
                </a:cubicBezTo>
                <a:cubicBezTo>
                  <a:pt x="565" y="283"/>
                  <a:pt x="565" y="283"/>
                  <a:pt x="565" y="283"/>
                </a:cubicBezTo>
                <a:cubicBezTo>
                  <a:pt x="565" y="439"/>
                  <a:pt x="439" y="565"/>
                  <a:pt x="283" y="565"/>
                </a:cubicBezTo>
                <a:cubicBezTo>
                  <a:pt x="0" y="565"/>
                  <a:pt x="0" y="565"/>
                  <a:pt x="0" y="565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127"/>
                  <a:pt x="127" y="0"/>
                  <a:pt x="2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Freeform 23"/>
          <p:cNvSpPr/>
          <p:nvPr/>
        </p:nvSpPr>
        <p:spPr bwMode="auto">
          <a:xfrm>
            <a:off x="3575845" y="2805661"/>
            <a:ext cx="974725" cy="973438"/>
          </a:xfrm>
          <a:custGeom>
            <a:avLst/>
            <a:gdLst>
              <a:gd name="T0" fmla="*/ 282 w 565"/>
              <a:gd name="T1" fmla="*/ 565 h 565"/>
              <a:gd name="T2" fmla="*/ 0 w 565"/>
              <a:gd name="T3" fmla="*/ 565 h 565"/>
              <a:gd name="T4" fmla="*/ 0 w 565"/>
              <a:gd name="T5" fmla="*/ 283 h 565"/>
              <a:gd name="T6" fmla="*/ 282 w 565"/>
              <a:gd name="T7" fmla="*/ 0 h 565"/>
              <a:gd name="T8" fmla="*/ 565 w 565"/>
              <a:gd name="T9" fmla="*/ 0 h 565"/>
              <a:gd name="T10" fmla="*/ 565 w 565"/>
              <a:gd name="T11" fmla="*/ 283 h 565"/>
              <a:gd name="T12" fmla="*/ 282 w 565"/>
              <a:gd name="T13" fmla="*/ 565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" h="565">
                <a:moveTo>
                  <a:pt x="282" y="565"/>
                </a:moveTo>
                <a:cubicBezTo>
                  <a:pt x="0" y="565"/>
                  <a:pt x="0" y="565"/>
                  <a:pt x="0" y="565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127"/>
                  <a:pt x="126" y="0"/>
                  <a:pt x="282" y="0"/>
                </a:cubicBezTo>
                <a:cubicBezTo>
                  <a:pt x="565" y="0"/>
                  <a:pt x="565" y="0"/>
                  <a:pt x="565" y="0"/>
                </a:cubicBezTo>
                <a:cubicBezTo>
                  <a:pt x="565" y="283"/>
                  <a:pt x="565" y="283"/>
                  <a:pt x="565" y="283"/>
                </a:cubicBezTo>
                <a:cubicBezTo>
                  <a:pt x="565" y="439"/>
                  <a:pt x="438" y="565"/>
                  <a:pt x="282" y="5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Freeform 24"/>
          <p:cNvSpPr/>
          <p:nvPr/>
        </p:nvSpPr>
        <p:spPr bwMode="auto">
          <a:xfrm>
            <a:off x="4588670" y="2805661"/>
            <a:ext cx="973137" cy="973438"/>
          </a:xfrm>
          <a:custGeom>
            <a:avLst/>
            <a:gdLst>
              <a:gd name="T0" fmla="*/ 283 w 565"/>
              <a:gd name="T1" fmla="*/ 565 h 565"/>
              <a:gd name="T2" fmla="*/ 565 w 565"/>
              <a:gd name="T3" fmla="*/ 565 h 565"/>
              <a:gd name="T4" fmla="*/ 565 w 565"/>
              <a:gd name="T5" fmla="*/ 283 h 565"/>
              <a:gd name="T6" fmla="*/ 283 w 565"/>
              <a:gd name="T7" fmla="*/ 0 h 565"/>
              <a:gd name="T8" fmla="*/ 0 w 565"/>
              <a:gd name="T9" fmla="*/ 0 h 565"/>
              <a:gd name="T10" fmla="*/ 0 w 565"/>
              <a:gd name="T11" fmla="*/ 283 h 565"/>
              <a:gd name="T12" fmla="*/ 283 w 565"/>
              <a:gd name="T13" fmla="*/ 565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" h="565">
                <a:moveTo>
                  <a:pt x="283" y="565"/>
                </a:moveTo>
                <a:cubicBezTo>
                  <a:pt x="565" y="565"/>
                  <a:pt x="565" y="565"/>
                  <a:pt x="565" y="565"/>
                </a:cubicBezTo>
                <a:cubicBezTo>
                  <a:pt x="565" y="283"/>
                  <a:pt x="565" y="283"/>
                  <a:pt x="565" y="283"/>
                </a:cubicBezTo>
                <a:cubicBezTo>
                  <a:pt x="565" y="127"/>
                  <a:pt x="439" y="0"/>
                  <a:pt x="28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439"/>
                  <a:pt x="127" y="565"/>
                  <a:pt x="283" y="5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Rectangle 25"/>
          <p:cNvSpPr>
            <a:spLocks noChangeArrowheads="1"/>
          </p:cNvSpPr>
          <p:nvPr/>
        </p:nvSpPr>
        <p:spPr bwMode="auto">
          <a:xfrm>
            <a:off x="3852324" y="1960851"/>
            <a:ext cx="439224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altLang="zh-CN" sz="4000">
                <a:solidFill>
                  <a:srgbClr val="FFFFFF"/>
                </a:solidFill>
                <a:latin typeface="+mj-lt"/>
              </a:rPr>
              <a:t>M</a:t>
            </a:r>
            <a:endParaRPr lang="zh-CN" altLang="zh-CN" sz="4000">
              <a:latin typeface="+mj-lt"/>
            </a:endParaRPr>
          </a:p>
        </p:txBody>
      </p:sp>
      <p:sp>
        <p:nvSpPr>
          <p:cNvPr id="7" name="Rectangle 26"/>
          <p:cNvSpPr>
            <a:spLocks noChangeArrowheads="1"/>
          </p:cNvSpPr>
          <p:nvPr/>
        </p:nvSpPr>
        <p:spPr bwMode="auto">
          <a:xfrm>
            <a:off x="4806328" y="1960851"/>
            <a:ext cx="456856" cy="615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zh-CN" altLang="zh-CN" sz="4000">
                <a:solidFill>
                  <a:srgbClr val="FFFFFF"/>
                </a:solidFill>
                <a:latin typeface="+mj-lt"/>
              </a:rPr>
              <a:t>W</a:t>
            </a:r>
            <a:endParaRPr lang="zh-CN" altLang="zh-CN" sz="4000">
              <a:latin typeface="+mj-lt"/>
            </a:endParaRPr>
          </a:p>
        </p:txBody>
      </p:sp>
      <p:sp>
        <p:nvSpPr>
          <p:cNvPr id="8" name="Rectangle 27"/>
          <p:cNvSpPr>
            <a:spLocks noChangeArrowheads="1"/>
          </p:cNvSpPr>
          <p:nvPr/>
        </p:nvSpPr>
        <p:spPr bwMode="auto">
          <a:xfrm>
            <a:off x="3972304" y="2913644"/>
            <a:ext cx="250068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altLang="zh-CN" sz="4000">
                <a:solidFill>
                  <a:srgbClr val="FFFFFF"/>
                </a:solidFill>
                <a:latin typeface="+mj-lt"/>
              </a:rPr>
              <a:t>T</a:t>
            </a:r>
            <a:endParaRPr lang="zh-CN" altLang="zh-CN" sz="4000">
              <a:latin typeface="+mj-lt"/>
            </a:endParaRPr>
          </a:p>
        </p:txBody>
      </p:sp>
      <p:sp>
        <p:nvSpPr>
          <p:cNvPr id="9" name="Rectangle 28"/>
          <p:cNvSpPr>
            <a:spLocks noChangeArrowheads="1"/>
          </p:cNvSpPr>
          <p:nvPr/>
        </p:nvSpPr>
        <p:spPr bwMode="auto">
          <a:xfrm>
            <a:off x="4946399" y="2913644"/>
            <a:ext cx="21640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altLang="zh-CN" sz="4000">
                <a:solidFill>
                  <a:srgbClr val="FFFFFF"/>
                </a:solidFill>
                <a:latin typeface="+mj-lt"/>
              </a:rPr>
              <a:t>L</a:t>
            </a:r>
            <a:endParaRPr lang="zh-CN" altLang="zh-CN" sz="4000">
              <a:latin typeface="+mj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4320209" y="2536523"/>
            <a:ext cx="503582" cy="503737"/>
          </a:xfrm>
          <a:prstGeom prst="ellipse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6"/>
          <p:cNvSpPr>
            <a:spLocks noEditPoints="1"/>
          </p:cNvSpPr>
          <p:nvPr/>
        </p:nvSpPr>
        <p:spPr bwMode="auto">
          <a:xfrm>
            <a:off x="4440358" y="2687553"/>
            <a:ext cx="263284" cy="201676"/>
          </a:xfrm>
          <a:custGeom>
            <a:avLst/>
            <a:gdLst>
              <a:gd name="T0" fmla="*/ 218 w 235"/>
              <a:gd name="T1" fmla="*/ 76 h 180"/>
              <a:gd name="T2" fmla="*/ 230 w 235"/>
              <a:gd name="T3" fmla="*/ 106 h 180"/>
              <a:gd name="T4" fmla="*/ 206 w 235"/>
              <a:gd name="T5" fmla="*/ 107 h 180"/>
              <a:gd name="T6" fmla="*/ 117 w 235"/>
              <a:gd name="T7" fmla="*/ 180 h 180"/>
              <a:gd name="T8" fmla="*/ 54 w 235"/>
              <a:gd name="T9" fmla="*/ 154 h 180"/>
              <a:gd name="T10" fmla="*/ 66 w 235"/>
              <a:gd name="T11" fmla="*/ 141 h 180"/>
              <a:gd name="T12" fmla="*/ 117 w 235"/>
              <a:gd name="T13" fmla="*/ 162 h 180"/>
              <a:gd name="T14" fmla="*/ 187 w 235"/>
              <a:gd name="T15" fmla="*/ 107 h 180"/>
              <a:gd name="T16" fmla="*/ 162 w 235"/>
              <a:gd name="T17" fmla="*/ 99 h 180"/>
              <a:gd name="T18" fmla="*/ 178 w 235"/>
              <a:gd name="T19" fmla="*/ 76 h 180"/>
              <a:gd name="T20" fmla="*/ 203 w 235"/>
              <a:gd name="T21" fmla="*/ 58 h 180"/>
              <a:gd name="T22" fmla="*/ 204 w 235"/>
              <a:gd name="T23" fmla="*/ 87 h 180"/>
              <a:gd name="T24" fmla="*/ 198 w 235"/>
              <a:gd name="T25" fmla="*/ 79 h 180"/>
              <a:gd name="T26" fmla="*/ 190 w 235"/>
              <a:gd name="T27" fmla="*/ 90 h 180"/>
              <a:gd name="T28" fmla="*/ 199 w 235"/>
              <a:gd name="T29" fmla="*/ 90 h 180"/>
              <a:gd name="T30" fmla="*/ 204 w 235"/>
              <a:gd name="T31" fmla="*/ 87 h 180"/>
              <a:gd name="T32" fmla="*/ 30 w 235"/>
              <a:gd name="T33" fmla="*/ 120 h 180"/>
              <a:gd name="T34" fmla="*/ 44 w 235"/>
              <a:gd name="T35" fmla="*/ 120 h 180"/>
              <a:gd name="T36" fmla="*/ 71 w 235"/>
              <a:gd name="T37" fmla="*/ 87 h 180"/>
              <a:gd name="T38" fmla="*/ 73 w 235"/>
              <a:gd name="T39" fmla="*/ 81 h 180"/>
              <a:gd name="T40" fmla="*/ 47 w 235"/>
              <a:gd name="T41" fmla="*/ 72 h 180"/>
              <a:gd name="T42" fmla="*/ 117 w 235"/>
              <a:gd name="T43" fmla="*/ 18 h 180"/>
              <a:gd name="T44" fmla="*/ 168 w 235"/>
              <a:gd name="T45" fmla="*/ 39 h 180"/>
              <a:gd name="T46" fmla="*/ 180 w 235"/>
              <a:gd name="T47" fmla="*/ 26 h 180"/>
              <a:gd name="T48" fmla="*/ 117 w 235"/>
              <a:gd name="T49" fmla="*/ 0 h 180"/>
              <a:gd name="T50" fmla="*/ 29 w 235"/>
              <a:gd name="T51" fmla="*/ 72 h 180"/>
              <a:gd name="T52" fmla="*/ 4 w 235"/>
              <a:gd name="T53" fmla="*/ 74 h 180"/>
              <a:gd name="T54" fmla="*/ 16 w 235"/>
              <a:gd name="T55" fmla="*/ 104 h 180"/>
              <a:gd name="T56" fmla="*/ 30 w 235"/>
              <a:gd name="T57" fmla="*/ 93 h 180"/>
              <a:gd name="T58" fmla="*/ 29 w 235"/>
              <a:gd name="T59" fmla="*/ 90 h 180"/>
              <a:gd name="T60" fmla="*/ 37 w 235"/>
              <a:gd name="T61" fmla="*/ 90 h 180"/>
              <a:gd name="T62" fmla="*/ 43 w 235"/>
              <a:gd name="T63" fmla="*/ 93 h 180"/>
              <a:gd name="T64" fmla="*/ 30 w 235"/>
              <a:gd name="T65" fmla="*/ 93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35" h="180">
                <a:moveTo>
                  <a:pt x="205" y="60"/>
                </a:moveTo>
                <a:cubicBezTo>
                  <a:pt x="218" y="76"/>
                  <a:pt x="218" y="76"/>
                  <a:pt x="218" y="76"/>
                </a:cubicBezTo>
                <a:cubicBezTo>
                  <a:pt x="232" y="93"/>
                  <a:pt x="232" y="93"/>
                  <a:pt x="232" y="93"/>
                </a:cubicBezTo>
                <a:cubicBezTo>
                  <a:pt x="235" y="97"/>
                  <a:pt x="234" y="103"/>
                  <a:pt x="230" y="106"/>
                </a:cubicBezTo>
                <a:cubicBezTo>
                  <a:pt x="228" y="107"/>
                  <a:pt x="226" y="108"/>
                  <a:pt x="224" y="107"/>
                </a:cubicBezTo>
                <a:cubicBezTo>
                  <a:pt x="206" y="107"/>
                  <a:pt x="206" y="107"/>
                  <a:pt x="206" y="107"/>
                </a:cubicBezTo>
                <a:cubicBezTo>
                  <a:pt x="202" y="127"/>
                  <a:pt x="192" y="144"/>
                  <a:pt x="177" y="157"/>
                </a:cubicBezTo>
                <a:cubicBezTo>
                  <a:pt x="162" y="171"/>
                  <a:pt x="140" y="180"/>
                  <a:pt x="117" y="180"/>
                </a:cubicBezTo>
                <a:cubicBezTo>
                  <a:pt x="105" y="180"/>
                  <a:pt x="94" y="177"/>
                  <a:pt x="83" y="173"/>
                </a:cubicBezTo>
                <a:cubicBezTo>
                  <a:pt x="72" y="168"/>
                  <a:pt x="62" y="162"/>
                  <a:pt x="54" y="154"/>
                </a:cubicBezTo>
                <a:cubicBezTo>
                  <a:pt x="50" y="150"/>
                  <a:pt x="50" y="144"/>
                  <a:pt x="54" y="141"/>
                </a:cubicBezTo>
                <a:cubicBezTo>
                  <a:pt x="57" y="137"/>
                  <a:pt x="63" y="137"/>
                  <a:pt x="66" y="141"/>
                </a:cubicBezTo>
                <a:cubicBezTo>
                  <a:pt x="73" y="148"/>
                  <a:pt x="81" y="153"/>
                  <a:pt x="90" y="157"/>
                </a:cubicBezTo>
                <a:cubicBezTo>
                  <a:pt x="98" y="160"/>
                  <a:pt x="108" y="162"/>
                  <a:pt x="117" y="162"/>
                </a:cubicBezTo>
                <a:cubicBezTo>
                  <a:pt x="136" y="162"/>
                  <a:pt x="153" y="155"/>
                  <a:pt x="166" y="144"/>
                </a:cubicBezTo>
                <a:cubicBezTo>
                  <a:pt x="176" y="134"/>
                  <a:pt x="184" y="122"/>
                  <a:pt x="187" y="107"/>
                </a:cubicBezTo>
                <a:cubicBezTo>
                  <a:pt x="171" y="107"/>
                  <a:pt x="171" y="107"/>
                  <a:pt x="171" y="107"/>
                </a:cubicBezTo>
                <a:cubicBezTo>
                  <a:pt x="166" y="107"/>
                  <a:pt x="162" y="104"/>
                  <a:pt x="162" y="99"/>
                </a:cubicBezTo>
                <a:cubicBezTo>
                  <a:pt x="162" y="96"/>
                  <a:pt x="163" y="95"/>
                  <a:pt x="164" y="93"/>
                </a:cubicBezTo>
                <a:cubicBezTo>
                  <a:pt x="178" y="76"/>
                  <a:pt x="178" y="76"/>
                  <a:pt x="178" y="76"/>
                </a:cubicBezTo>
                <a:cubicBezTo>
                  <a:pt x="191" y="59"/>
                  <a:pt x="191" y="59"/>
                  <a:pt x="191" y="59"/>
                </a:cubicBezTo>
                <a:cubicBezTo>
                  <a:pt x="194" y="56"/>
                  <a:pt x="200" y="55"/>
                  <a:pt x="203" y="58"/>
                </a:cubicBezTo>
                <a:cubicBezTo>
                  <a:pt x="204" y="58"/>
                  <a:pt x="205" y="59"/>
                  <a:pt x="205" y="60"/>
                </a:cubicBezTo>
                <a:close/>
                <a:moveTo>
                  <a:pt x="204" y="87"/>
                </a:moveTo>
                <a:cubicBezTo>
                  <a:pt x="204" y="87"/>
                  <a:pt x="204" y="87"/>
                  <a:pt x="204" y="87"/>
                </a:cubicBezTo>
                <a:cubicBezTo>
                  <a:pt x="198" y="79"/>
                  <a:pt x="198" y="79"/>
                  <a:pt x="198" y="79"/>
                </a:cubicBezTo>
                <a:cubicBezTo>
                  <a:pt x="192" y="87"/>
                  <a:pt x="192" y="87"/>
                  <a:pt x="192" y="87"/>
                </a:cubicBezTo>
                <a:cubicBezTo>
                  <a:pt x="190" y="90"/>
                  <a:pt x="190" y="90"/>
                  <a:pt x="190" y="90"/>
                </a:cubicBezTo>
                <a:cubicBezTo>
                  <a:pt x="198" y="90"/>
                  <a:pt x="198" y="90"/>
                  <a:pt x="198" y="90"/>
                </a:cubicBezTo>
                <a:cubicBezTo>
                  <a:pt x="198" y="90"/>
                  <a:pt x="198" y="90"/>
                  <a:pt x="199" y="90"/>
                </a:cubicBezTo>
                <a:cubicBezTo>
                  <a:pt x="206" y="90"/>
                  <a:pt x="206" y="90"/>
                  <a:pt x="206" y="90"/>
                </a:cubicBezTo>
                <a:cubicBezTo>
                  <a:pt x="204" y="87"/>
                  <a:pt x="204" y="87"/>
                  <a:pt x="204" y="87"/>
                </a:cubicBezTo>
                <a:close/>
                <a:moveTo>
                  <a:pt x="30" y="120"/>
                </a:moveTo>
                <a:cubicBezTo>
                  <a:pt x="30" y="120"/>
                  <a:pt x="30" y="120"/>
                  <a:pt x="30" y="120"/>
                </a:cubicBezTo>
                <a:cubicBezTo>
                  <a:pt x="30" y="121"/>
                  <a:pt x="31" y="121"/>
                  <a:pt x="31" y="122"/>
                </a:cubicBezTo>
                <a:cubicBezTo>
                  <a:pt x="35" y="125"/>
                  <a:pt x="41" y="124"/>
                  <a:pt x="44" y="120"/>
                </a:cubicBezTo>
                <a:cubicBezTo>
                  <a:pt x="57" y="104"/>
                  <a:pt x="57" y="104"/>
                  <a:pt x="57" y="104"/>
                </a:cubicBezTo>
                <a:cubicBezTo>
                  <a:pt x="71" y="87"/>
                  <a:pt x="71" y="87"/>
                  <a:pt x="71" y="87"/>
                </a:cubicBezTo>
                <a:cubicBezTo>
                  <a:pt x="71" y="87"/>
                  <a:pt x="71" y="87"/>
                  <a:pt x="71" y="87"/>
                </a:cubicBezTo>
                <a:cubicBezTo>
                  <a:pt x="72" y="85"/>
                  <a:pt x="73" y="83"/>
                  <a:pt x="73" y="81"/>
                </a:cubicBezTo>
                <a:cubicBezTo>
                  <a:pt x="73" y="76"/>
                  <a:pt x="68" y="72"/>
                  <a:pt x="64" y="72"/>
                </a:cubicBezTo>
                <a:cubicBezTo>
                  <a:pt x="47" y="72"/>
                  <a:pt x="47" y="72"/>
                  <a:pt x="47" y="72"/>
                </a:cubicBezTo>
                <a:cubicBezTo>
                  <a:pt x="51" y="58"/>
                  <a:pt x="58" y="45"/>
                  <a:pt x="69" y="36"/>
                </a:cubicBezTo>
                <a:cubicBezTo>
                  <a:pt x="82" y="25"/>
                  <a:pt x="98" y="18"/>
                  <a:pt x="117" y="18"/>
                </a:cubicBezTo>
                <a:cubicBezTo>
                  <a:pt x="127" y="18"/>
                  <a:pt x="136" y="20"/>
                  <a:pt x="144" y="23"/>
                </a:cubicBezTo>
                <a:cubicBezTo>
                  <a:pt x="153" y="27"/>
                  <a:pt x="161" y="32"/>
                  <a:pt x="168" y="39"/>
                </a:cubicBezTo>
                <a:cubicBezTo>
                  <a:pt x="171" y="42"/>
                  <a:pt x="177" y="42"/>
                  <a:pt x="180" y="39"/>
                </a:cubicBezTo>
                <a:cubicBezTo>
                  <a:pt x="184" y="35"/>
                  <a:pt x="184" y="30"/>
                  <a:pt x="180" y="26"/>
                </a:cubicBezTo>
                <a:cubicBezTo>
                  <a:pt x="172" y="18"/>
                  <a:pt x="162" y="11"/>
                  <a:pt x="151" y="7"/>
                </a:cubicBezTo>
                <a:cubicBezTo>
                  <a:pt x="141" y="2"/>
                  <a:pt x="129" y="0"/>
                  <a:pt x="117" y="0"/>
                </a:cubicBezTo>
                <a:cubicBezTo>
                  <a:pt x="94" y="0"/>
                  <a:pt x="73" y="9"/>
                  <a:pt x="57" y="23"/>
                </a:cubicBezTo>
                <a:cubicBezTo>
                  <a:pt x="43" y="35"/>
                  <a:pt x="33" y="53"/>
                  <a:pt x="29" y="72"/>
                </a:cubicBezTo>
                <a:cubicBezTo>
                  <a:pt x="11" y="72"/>
                  <a:pt x="11" y="72"/>
                  <a:pt x="11" y="72"/>
                </a:cubicBezTo>
                <a:cubicBezTo>
                  <a:pt x="9" y="72"/>
                  <a:pt x="6" y="73"/>
                  <a:pt x="4" y="74"/>
                </a:cubicBezTo>
                <a:cubicBezTo>
                  <a:pt x="1" y="77"/>
                  <a:pt x="0" y="83"/>
                  <a:pt x="3" y="87"/>
                </a:cubicBezTo>
                <a:cubicBezTo>
                  <a:pt x="16" y="104"/>
                  <a:pt x="16" y="104"/>
                  <a:pt x="16" y="104"/>
                </a:cubicBezTo>
                <a:cubicBezTo>
                  <a:pt x="30" y="120"/>
                  <a:pt x="30" y="120"/>
                  <a:pt x="30" y="120"/>
                </a:cubicBezTo>
                <a:close/>
                <a:moveTo>
                  <a:pt x="30" y="93"/>
                </a:moveTo>
                <a:cubicBezTo>
                  <a:pt x="30" y="93"/>
                  <a:pt x="30" y="93"/>
                  <a:pt x="30" y="93"/>
                </a:cubicBezTo>
                <a:cubicBezTo>
                  <a:pt x="29" y="90"/>
                  <a:pt x="29" y="90"/>
                  <a:pt x="29" y="90"/>
                </a:cubicBezTo>
                <a:cubicBezTo>
                  <a:pt x="36" y="90"/>
                  <a:pt x="36" y="90"/>
                  <a:pt x="36" y="90"/>
                </a:cubicBezTo>
                <a:cubicBezTo>
                  <a:pt x="37" y="90"/>
                  <a:pt x="37" y="90"/>
                  <a:pt x="37" y="90"/>
                </a:cubicBezTo>
                <a:cubicBezTo>
                  <a:pt x="45" y="90"/>
                  <a:pt x="45" y="90"/>
                  <a:pt x="45" y="90"/>
                </a:cubicBezTo>
                <a:cubicBezTo>
                  <a:pt x="43" y="93"/>
                  <a:pt x="43" y="93"/>
                  <a:pt x="43" y="93"/>
                </a:cubicBezTo>
                <a:cubicBezTo>
                  <a:pt x="37" y="100"/>
                  <a:pt x="37" y="100"/>
                  <a:pt x="37" y="100"/>
                </a:cubicBezTo>
                <a:cubicBezTo>
                  <a:pt x="30" y="93"/>
                  <a:pt x="30" y="93"/>
                  <a:pt x="30" y="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Rectangle 37"/>
          <p:cNvSpPr>
            <a:spLocks noChangeArrowheads="1"/>
          </p:cNvSpPr>
          <p:nvPr/>
        </p:nvSpPr>
        <p:spPr bwMode="auto">
          <a:xfrm>
            <a:off x="1387258" y="2005234"/>
            <a:ext cx="1870075" cy="682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1.PointWise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排序方法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：为每个简历分配一个匹配度，根据匹配度由高到低排序</a:t>
            </a:r>
          </a:p>
        </p:txBody>
      </p:sp>
      <p:sp>
        <p:nvSpPr>
          <p:cNvPr id="24" name="Rectangle 39"/>
          <p:cNvSpPr>
            <a:spLocks noChangeArrowheads="1"/>
          </p:cNvSpPr>
          <p:nvPr/>
        </p:nvSpPr>
        <p:spPr bwMode="auto">
          <a:xfrm>
            <a:off x="416159" y="278281"/>
            <a:ext cx="372379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机器学习算法</a:t>
            </a:r>
            <a:r>
              <a:rPr lang="en-US" altLang="zh-CN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人岗匹配排序</a:t>
            </a:r>
            <a:endParaRPr lang="en-US" altLang="zh-CN" sz="200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26" name="矩形 25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76" y="584693"/>
            <a:ext cx="490633" cy="497992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27" y="517443"/>
            <a:ext cx="1553776" cy="662436"/>
          </a:xfrm>
          <a:prstGeom prst="rect">
            <a:avLst/>
          </a:prstGeom>
        </p:spPr>
      </p:pic>
      <p:sp>
        <p:nvSpPr>
          <p:cNvPr id="10" name="Rectangle 37">
            <a:extLst>
              <a:ext uri="{FF2B5EF4-FFF2-40B4-BE49-F238E27FC236}">
                <a16:creationId xmlns:a16="http://schemas.microsoft.com/office/drawing/2014/main" id="{157C312F-C528-032F-0921-BC91EE5042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0953" y="3221420"/>
            <a:ext cx="1870075" cy="682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匹配度计算思路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计算岗位信息中的不同特征的匹配度，然后将其加权求和</a:t>
            </a:r>
          </a:p>
        </p:txBody>
      </p:sp>
      <p:sp>
        <p:nvSpPr>
          <p:cNvPr id="11" name="Rectangle 37">
            <a:extLst>
              <a:ext uri="{FF2B5EF4-FFF2-40B4-BE49-F238E27FC236}">
                <a16:creationId xmlns:a16="http://schemas.microsoft.com/office/drawing/2014/main" id="{794B247A-F743-F22A-21AE-65B1168C11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6138" y="1940322"/>
            <a:ext cx="1870075" cy="461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加权思路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：通过层次分析法确认各特征权重</a:t>
            </a:r>
          </a:p>
        </p:txBody>
      </p:sp>
      <p:sp>
        <p:nvSpPr>
          <p:cNvPr id="12" name="Rectangle 37">
            <a:extLst>
              <a:ext uri="{FF2B5EF4-FFF2-40B4-BE49-F238E27FC236}">
                <a16:creationId xmlns:a16="http://schemas.microsoft.com/office/drawing/2014/main" id="{D53702C8-D8AA-6B11-2CFB-D822F084C2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93307" y="3014561"/>
            <a:ext cx="1870075" cy="1280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层次分析法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① 建立递阶层次结构模型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② 构造判断矩阵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③ 一致性检验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④ 计算权重</a:t>
            </a:r>
          </a:p>
        </p:txBody>
      </p: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623489" y="3616103"/>
            <a:ext cx="4032448" cy="12728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" name="图表 10"/>
          <p:cNvGraphicFramePr/>
          <p:nvPr>
            <p:extLst>
              <p:ext uri="{D42A27DB-BD31-4B8C-83A1-F6EECF244321}">
                <p14:modId xmlns:p14="http://schemas.microsoft.com/office/powerpoint/2010/main" val="3097944767"/>
              </p:ext>
            </p:extLst>
          </p:nvPr>
        </p:nvGraphicFramePr>
        <p:xfrm>
          <a:off x="485213" y="1474523"/>
          <a:ext cx="4053861" cy="18895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Rectangle 24"/>
          <p:cNvSpPr>
            <a:spLocks noChangeArrowheads="1"/>
          </p:cNvSpPr>
          <p:nvPr/>
        </p:nvSpPr>
        <p:spPr bwMode="auto">
          <a:xfrm>
            <a:off x="683568" y="3710133"/>
            <a:ext cx="3744416" cy="1543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400" b="1">
                <a:solidFill>
                  <a:schemeClr val="bg1"/>
                </a:solidFill>
              </a:rPr>
              <a:t>三种模型提取正确率对比：</a:t>
            </a:r>
            <a:endParaRPr lang="en-US" altLang="zh-CN" sz="1400" b="1">
              <a:solidFill>
                <a:schemeClr val="bg1"/>
              </a:solidFill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400" b="1">
                <a:solidFill>
                  <a:schemeClr val="bg1"/>
                </a:solidFill>
              </a:rPr>
              <a:t>容易发现，</a:t>
            </a:r>
            <a:r>
              <a:rPr lang="en-US" altLang="zh-CN" sz="1400" b="1">
                <a:solidFill>
                  <a:schemeClr val="bg1"/>
                </a:solidFill>
              </a:rPr>
              <a:t>BERT_BiLSTM_CRF</a:t>
            </a:r>
            <a:r>
              <a:rPr lang="zh-CN" altLang="en-US" sz="1400" b="1">
                <a:solidFill>
                  <a:schemeClr val="bg1"/>
                </a:solidFill>
              </a:rPr>
              <a:t>模型提取学历效果最好，</a:t>
            </a:r>
            <a:r>
              <a:rPr lang="en-US" altLang="zh-CN" sz="1400" b="1">
                <a:solidFill>
                  <a:schemeClr val="bg1"/>
                </a:solidFill>
              </a:rPr>
              <a:t>UIE</a:t>
            </a:r>
            <a:r>
              <a:rPr lang="zh-CN" altLang="en-US" sz="1400" b="1">
                <a:solidFill>
                  <a:schemeClr val="bg1"/>
                </a:solidFill>
              </a:rPr>
              <a:t>模型提取姓名效果最好，而</a:t>
            </a:r>
            <a:r>
              <a:rPr lang="en-US" altLang="zh-CN" sz="1400" b="1">
                <a:solidFill>
                  <a:schemeClr val="bg1"/>
                </a:solidFill>
              </a:rPr>
              <a:t>LAC</a:t>
            </a:r>
            <a:r>
              <a:rPr lang="zh-CN" altLang="en-US" sz="1400" b="1">
                <a:solidFill>
                  <a:schemeClr val="bg1"/>
                </a:solidFill>
              </a:rPr>
              <a:t>模型只能提取姓名，正确率也不高，故舍弃第三种模型</a:t>
            </a:r>
            <a:endParaRPr lang="en-US" altLang="zh-CN" sz="1400" b="1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endParaRPr lang="en-US" altLang="zh-CN" sz="1200" b="1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17" name="Rectangle 39"/>
          <p:cNvSpPr>
            <a:spLocks noChangeArrowheads="1"/>
          </p:cNvSpPr>
          <p:nvPr/>
        </p:nvSpPr>
        <p:spPr bwMode="auto">
          <a:xfrm>
            <a:off x="416159" y="278281"/>
            <a:ext cx="43718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精确提取信息</a:t>
            </a:r>
            <a:r>
              <a:rPr lang="en-US" altLang="zh-CN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基本信息</a:t>
            </a:r>
            <a:endParaRPr lang="en-US" altLang="zh-CN" sz="200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19" name="矩形 1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76" y="584693"/>
            <a:ext cx="490633" cy="497992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27" y="517443"/>
            <a:ext cx="1553776" cy="662436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4DC98881-4E68-1FDB-C78A-054675849E19}"/>
              </a:ext>
            </a:extLst>
          </p:cNvPr>
          <p:cNvGrpSpPr/>
          <p:nvPr/>
        </p:nvGrpSpPr>
        <p:grpSpPr>
          <a:xfrm>
            <a:off x="4976387" y="1321490"/>
            <a:ext cx="3912745" cy="3433996"/>
            <a:chOff x="4976387" y="1321490"/>
            <a:chExt cx="3912745" cy="3433996"/>
          </a:xfrm>
        </p:grpSpPr>
        <p:pic>
          <p:nvPicPr>
            <p:cNvPr id="12" name="Picture 2" descr="C:\Users\X-DOG\Desktop\Apple iPhone 6 and iPhone 6 Plus MOCKUP PSD - Wellgraphic.png">
              <a:extLst>
                <a:ext uri="{FF2B5EF4-FFF2-40B4-BE49-F238E27FC236}">
                  <a16:creationId xmlns:a16="http://schemas.microsoft.com/office/drawing/2014/main" id="{CB4ED70E-E253-C18C-6590-6EB2D221D3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/>
            <a:stretch>
              <a:fillRect/>
            </a:stretch>
          </p:blipFill>
          <p:spPr bwMode="auto">
            <a:xfrm>
              <a:off x="7219349" y="1596321"/>
              <a:ext cx="1669783" cy="28843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C:\Users\X-DOG\Desktop\Apple iPhone 6 and iPhone 6 Plus MOCKUP PSD - Wellgraphic.png">
              <a:extLst>
                <a:ext uri="{FF2B5EF4-FFF2-40B4-BE49-F238E27FC236}">
                  <a16:creationId xmlns:a16="http://schemas.microsoft.com/office/drawing/2014/main" id="{454D2D04-A006-8DF9-E057-4A98687082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/>
            <a:stretch>
              <a:fillRect/>
            </a:stretch>
          </p:blipFill>
          <p:spPr bwMode="auto">
            <a:xfrm>
              <a:off x="4976387" y="1596321"/>
              <a:ext cx="1669783" cy="28843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029A27E5-D338-2592-C8AD-952C8526A0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193" r="38739"/>
            <a:stretch/>
          </p:blipFill>
          <p:spPr>
            <a:xfrm>
              <a:off x="5259535" y="1929462"/>
              <a:ext cx="1044917" cy="1967898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2EAB5B8D-1565-C626-4FF0-FA71154C4F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193" r="38739"/>
            <a:stretch/>
          </p:blipFill>
          <p:spPr>
            <a:xfrm>
              <a:off x="7503310" y="1929462"/>
              <a:ext cx="1044917" cy="1967898"/>
            </a:xfrm>
            <a:prstGeom prst="rect">
              <a:avLst/>
            </a:prstGeom>
          </p:spPr>
        </p:pic>
        <p:pic>
          <p:nvPicPr>
            <p:cNvPr id="28" name="Picture 2" descr="C:\Users\X-DOG\Desktop\Apple iPhone 6 and iPhone 6 Plus MOCKUP PSD - Wellgraphic.png">
              <a:extLst>
                <a:ext uri="{FF2B5EF4-FFF2-40B4-BE49-F238E27FC236}">
                  <a16:creationId xmlns:a16="http://schemas.microsoft.com/office/drawing/2014/main" id="{FE4164F1-B8A1-5EF4-52AA-3CFC6CBFD8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screen"/>
            <a:srcRect/>
            <a:stretch>
              <a:fillRect/>
            </a:stretch>
          </p:blipFill>
          <p:spPr bwMode="auto">
            <a:xfrm>
              <a:off x="5964398" y="1321490"/>
              <a:ext cx="1987988" cy="34339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5A3D3921-FA00-9AD0-E272-961F4BE038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193" r="38739"/>
            <a:stretch/>
          </p:blipFill>
          <p:spPr>
            <a:xfrm>
              <a:off x="6304453" y="1718684"/>
              <a:ext cx="1291883" cy="2365234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2" name="组合 6151"/>
          <p:cNvGrpSpPr/>
          <p:nvPr/>
        </p:nvGrpSpPr>
        <p:grpSpPr>
          <a:xfrm>
            <a:off x="1090852" y="2197136"/>
            <a:ext cx="1949450" cy="1951640"/>
            <a:chOff x="1903413" y="1601788"/>
            <a:chExt cx="1949450" cy="1951038"/>
          </a:xfrm>
        </p:grpSpPr>
        <p:sp>
          <p:nvSpPr>
            <p:cNvPr id="28" name="Oval 6"/>
            <p:cNvSpPr>
              <a:spLocks noChangeArrowheads="1"/>
            </p:cNvSpPr>
            <p:nvPr/>
          </p:nvSpPr>
          <p:spPr bwMode="auto">
            <a:xfrm>
              <a:off x="1911350" y="1611313"/>
              <a:ext cx="1931987" cy="1931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Oval 7"/>
            <p:cNvSpPr>
              <a:spLocks noChangeArrowheads="1"/>
            </p:cNvSpPr>
            <p:nvPr/>
          </p:nvSpPr>
          <p:spPr bwMode="auto">
            <a:xfrm>
              <a:off x="2730500" y="2430463"/>
              <a:ext cx="295275" cy="2952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8"/>
            <p:cNvSpPr>
              <a:spLocks noEditPoints="1"/>
            </p:cNvSpPr>
            <p:nvPr/>
          </p:nvSpPr>
          <p:spPr bwMode="auto">
            <a:xfrm>
              <a:off x="1903413" y="1601788"/>
              <a:ext cx="1949450" cy="1951038"/>
            </a:xfrm>
            <a:custGeom>
              <a:avLst/>
              <a:gdLst>
                <a:gd name="T0" fmla="*/ 660 w 1320"/>
                <a:gd name="T1" fmla="*/ 0 h 1320"/>
                <a:gd name="T2" fmla="*/ 0 w 1320"/>
                <a:gd name="T3" fmla="*/ 660 h 1320"/>
                <a:gd name="T4" fmla="*/ 660 w 1320"/>
                <a:gd name="T5" fmla="*/ 1320 h 1320"/>
                <a:gd name="T6" fmla="*/ 1320 w 1320"/>
                <a:gd name="T7" fmla="*/ 660 h 1320"/>
                <a:gd name="T8" fmla="*/ 660 w 1320"/>
                <a:gd name="T9" fmla="*/ 0 h 1320"/>
                <a:gd name="T10" fmla="*/ 660 w 1320"/>
                <a:gd name="T11" fmla="*/ 1224 h 1320"/>
                <a:gd name="T12" fmla="*/ 96 w 1320"/>
                <a:gd name="T13" fmla="*/ 660 h 1320"/>
                <a:gd name="T14" fmla="*/ 660 w 1320"/>
                <a:gd name="T15" fmla="*/ 96 h 1320"/>
                <a:gd name="T16" fmla="*/ 1224 w 1320"/>
                <a:gd name="T17" fmla="*/ 660 h 1320"/>
                <a:gd name="T18" fmla="*/ 660 w 1320"/>
                <a:gd name="T19" fmla="*/ 1224 h 1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0" h="1320">
                  <a:moveTo>
                    <a:pt x="660" y="0"/>
                  </a:moveTo>
                  <a:cubicBezTo>
                    <a:pt x="295" y="0"/>
                    <a:pt x="0" y="296"/>
                    <a:pt x="0" y="660"/>
                  </a:cubicBezTo>
                  <a:cubicBezTo>
                    <a:pt x="0" y="1025"/>
                    <a:pt x="295" y="1320"/>
                    <a:pt x="660" y="1320"/>
                  </a:cubicBezTo>
                  <a:cubicBezTo>
                    <a:pt x="1025" y="1320"/>
                    <a:pt x="1320" y="1025"/>
                    <a:pt x="1320" y="660"/>
                  </a:cubicBezTo>
                  <a:cubicBezTo>
                    <a:pt x="1320" y="296"/>
                    <a:pt x="1025" y="0"/>
                    <a:pt x="660" y="0"/>
                  </a:cubicBezTo>
                  <a:close/>
                  <a:moveTo>
                    <a:pt x="660" y="1224"/>
                  </a:moveTo>
                  <a:cubicBezTo>
                    <a:pt x="349" y="1224"/>
                    <a:pt x="96" y="972"/>
                    <a:pt x="96" y="660"/>
                  </a:cubicBezTo>
                  <a:cubicBezTo>
                    <a:pt x="96" y="349"/>
                    <a:pt x="349" y="96"/>
                    <a:pt x="660" y="96"/>
                  </a:cubicBezTo>
                  <a:cubicBezTo>
                    <a:pt x="971" y="96"/>
                    <a:pt x="1224" y="349"/>
                    <a:pt x="1224" y="660"/>
                  </a:cubicBezTo>
                  <a:cubicBezTo>
                    <a:pt x="1224" y="972"/>
                    <a:pt x="971" y="1224"/>
                    <a:pt x="660" y="12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9"/>
            <p:cNvSpPr>
              <a:spLocks noEditPoints="1"/>
            </p:cNvSpPr>
            <p:nvPr/>
          </p:nvSpPr>
          <p:spPr bwMode="auto">
            <a:xfrm>
              <a:off x="2181225" y="1882776"/>
              <a:ext cx="1392237" cy="1390650"/>
            </a:xfrm>
            <a:custGeom>
              <a:avLst/>
              <a:gdLst>
                <a:gd name="T0" fmla="*/ 471 w 942"/>
                <a:gd name="T1" fmla="*/ 0 h 941"/>
                <a:gd name="T2" fmla="*/ 0 w 942"/>
                <a:gd name="T3" fmla="*/ 470 h 941"/>
                <a:gd name="T4" fmla="*/ 471 w 942"/>
                <a:gd name="T5" fmla="*/ 941 h 941"/>
                <a:gd name="T6" fmla="*/ 942 w 942"/>
                <a:gd name="T7" fmla="*/ 470 h 941"/>
                <a:gd name="T8" fmla="*/ 471 w 942"/>
                <a:gd name="T9" fmla="*/ 0 h 941"/>
                <a:gd name="T10" fmla="*/ 471 w 942"/>
                <a:gd name="T11" fmla="*/ 854 h 941"/>
                <a:gd name="T12" fmla="*/ 87 w 942"/>
                <a:gd name="T13" fmla="*/ 470 h 941"/>
                <a:gd name="T14" fmla="*/ 471 w 942"/>
                <a:gd name="T15" fmla="*/ 86 h 941"/>
                <a:gd name="T16" fmla="*/ 855 w 942"/>
                <a:gd name="T17" fmla="*/ 470 h 941"/>
                <a:gd name="T18" fmla="*/ 471 w 942"/>
                <a:gd name="T19" fmla="*/ 854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2" h="941">
                  <a:moveTo>
                    <a:pt x="471" y="0"/>
                  </a:moveTo>
                  <a:cubicBezTo>
                    <a:pt x="211" y="0"/>
                    <a:pt x="0" y="210"/>
                    <a:pt x="0" y="470"/>
                  </a:cubicBezTo>
                  <a:cubicBezTo>
                    <a:pt x="0" y="730"/>
                    <a:pt x="211" y="941"/>
                    <a:pt x="471" y="941"/>
                  </a:cubicBezTo>
                  <a:cubicBezTo>
                    <a:pt x="731" y="941"/>
                    <a:pt x="942" y="730"/>
                    <a:pt x="942" y="470"/>
                  </a:cubicBezTo>
                  <a:cubicBezTo>
                    <a:pt x="942" y="210"/>
                    <a:pt x="731" y="0"/>
                    <a:pt x="471" y="0"/>
                  </a:cubicBezTo>
                  <a:close/>
                  <a:moveTo>
                    <a:pt x="471" y="854"/>
                  </a:moveTo>
                  <a:cubicBezTo>
                    <a:pt x="259" y="854"/>
                    <a:pt x="87" y="682"/>
                    <a:pt x="87" y="470"/>
                  </a:cubicBezTo>
                  <a:cubicBezTo>
                    <a:pt x="87" y="258"/>
                    <a:pt x="259" y="86"/>
                    <a:pt x="471" y="86"/>
                  </a:cubicBezTo>
                  <a:cubicBezTo>
                    <a:pt x="683" y="86"/>
                    <a:pt x="855" y="258"/>
                    <a:pt x="855" y="470"/>
                  </a:cubicBezTo>
                  <a:cubicBezTo>
                    <a:pt x="855" y="682"/>
                    <a:pt x="683" y="854"/>
                    <a:pt x="471" y="8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44" name="Freeform 10"/>
            <p:cNvSpPr>
              <a:spLocks noEditPoints="1"/>
            </p:cNvSpPr>
            <p:nvPr/>
          </p:nvSpPr>
          <p:spPr bwMode="auto">
            <a:xfrm>
              <a:off x="2468563" y="2168526"/>
              <a:ext cx="819150" cy="819150"/>
            </a:xfrm>
            <a:custGeom>
              <a:avLst/>
              <a:gdLst>
                <a:gd name="T0" fmla="*/ 277 w 554"/>
                <a:gd name="T1" fmla="*/ 0 h 555"/>
                <a:gd name="T2" fmla="*/ 0 w 554"/>
                <a:gd name="T3" fmla="*/ 277 h 555"/>
                <a:gd name="T4" fmla="*/ 277 w 554"/>
                <a:gd name="T5" fmla="*/ 555 h 555"/>
                <a:gd name="T6" fmla="*/ 554 w 554"/>
                <a:gd name="T7" fmla="*/ 277 h 555"/>
                <a:gd name="T8" fmla="*/ 277 w 554"/>
                <a:gd name="T9" fmla="*/ 0 h 555"/>
                <a:gd name="T10" fmla="*/ 277 w 554"/>
                <a:gd name="T11" fmla="*/ 464 h 555"/>
                <a:gd name="T12" fmla="*/ 90 w 554"/>
                <a:gd name="T13" fmla="*/ 277 h 555"/>
                <a:gd name="T14" fmla="*/ 277 w 554"/>
                <a:gd name="T15" fmla="*/ 91 h 555"/>
                <a:gd name="T16" fmla="*/ 464 w 554"/>
                <a:gd name="T17" fmla="*/ 277 h 555"/>
                <a:gd name="T18" fmla="*/ 277 w 554"/>
                <a:gd name="T19" fmla="*/ 464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4" h="555">
                  <a:moveTo>
                    <a:pt x="277" y="0"/>
                  </a:moveTo>
                  <a:cubicBezTo>
                    <a:pt x="124" y="0"/>
                    <a:pt x="0" y="124"/>
                    <a:pt x="0" y="277"/>
                  </a:cubicBezTo>
                  <a:cubicBezTo>
                    <a:pt x="0" y="430"/>
                    <a:pt x="124" y="555"/>
                    <a:pt x="277" y="555"/>
                  </a:cubicBezTo>
                  <a:cubicBezTo>
                    <a:pt x="430" y="555"/>
                    <a:pt x="554" y="430"/>
                    <a:pt x="554" y="277"/>
                  </a:cubicBezTo>
                  <a:cubicBezTo>
                    <a:pt x="554" y="124"/>
                    <a:pt x="430" y="0"/>
                    <a:pt x="277" y="0"/>
                  </a:cubicBezTo>
                  <a:close/>
                  <a:moveTo>
                    <a:pt x="277" y="464"/>
                  </a:moveTo>
                  <a:cubicBezTo>
                    <a:pt x="174" y="464"/>
                    <a:pt x="90" y="380"/>
                    <a:pt x="90" y="277"/>
                  </a:cubicBezTo>
                  <a:cubicBezTo>
                    <a:pt x="90" y="174"/>
                    <a:pt x="174" y="91"/>
                    <a:pt x="277" y="91"/>
                  </a:cubicBezTo>
                  <a:cubicBezTo>
                    <a:pt x="380" y="91"/>
                    <a:pt x="464" y="174"/>
                    <a:pt x="464" y="277"/>
                  </a:cubicBezTo>
                  <a:cubicBezTo>
                    <a:pt x="464" y="380"/>
                    <a:pt x="380" y="464"/>
                    <a:pt x="277" y="4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6151" name="组合 6150"/>
          <p:cNvGrpSpPr/>
          <p:nvPr/>
        </p:nvGrpSpPr>
        <p:grpSpPr>
          <a:xfrm>
            <a:off x="695566" y="2012929"/>
            <a:ext cx="1373187" cy="1160821"/>
            <a:chOff x="1508126" y="1417638"/>
            <a:chExt cx="1373187" cy="1160463"/>
          </a:xfrm>
        </p:grpSpPr>
        <p:sp>
          <p:nvSpPr>
            <p:cNvPr id="6145" name="Freeform 11"/>
            <p:cNvSpPr/>
            <p:nvPr/>
          </p:nvSpPr>
          <p:spPr bwMode="auto">
            <a:xfrm>
              <a:off x="1508126" y="1636713"/>
              <a:ext cx="444500" cy="239713"/>
            </a:xfrm>
            <a:custGeom>
              <a:avLst/>
              <a:gdLst>
                <a:gd name="T0" fmla="*/ 280 w 280"/>
                <a:gd name="T1" fmla="*/ 117 h 151"/>
                <a:gd name="T2" fmla="*/ 146 w 280"/>
                <a:gd name="T3" fmla="*/ 151 h 151"/>
                <a:gd name="T4" fmla="*/ 0 w 280"/>
                <a:gd name="T5" fmla="*/ 33 h 151"/>
                <a:gd name="T6" fmla="*/ 134 w 280"/>
                <a:gd name="T7" fmla="*/ 0 h 151"/>
                <a:gd name="T8" fmla="*/ 280 w 280"/>
                <a:gd name="T9" fmla="*/ 11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51">
                  <a:moveTo>
                    <a:pt x="280" y="117"/>
                  </a:moveTo>
                  <a:lnTo>
                    <a:pt x="146" y="151"/>
                  </a:lnTo>
                  <a:lnTo>
                    <a:pt x="0" y="33"/>
                  </a:lnTo>
                  <a:lnTo>
                    <a:pt x="134" y="0"/>
                  </a:lnTo>
                  <a:lnTo>
                    <a:pt x="280" y="11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47" name="Freeform 12"/>
            <p:cNvSpPr/>
            <p:nvPr/>
          </p:nvSpPr>
          <p:spPr bwMode="auto">
            <a:xfrm>
              <a:off x="1720850" y="1417638"/>
              <a:ext cx="238125" cy="404813"/>
            </a:xfrm>
            <a:custGeom>
              <a:avLst/>
              <a:gdLst>
                <a:gd name="T0" fmla="*/ 146 w 150"/>
                <a:gd name="T1" fmla="*/ 255 h 255"/>
                <a:gd name="T2" fmla="*/ 150 w 150"/>
                <a:gd name="T3" fmla="*/ 117 h 255"/>
                <a:gd name="T4" fmla="*/ 4 w 150"/>
                <a:gd name="T5" fmla="*/ 0 h 255"/>
                <a:gd name="T6" fmla="*/ 0 w 150"/>
                <a:gd name="T7" fmla="*/ 138 h 255"/>
                <a:gd name="T8" fmla="*/ 146 w 150"/>
                <a:gd name="T9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255">
                  <a:moveTo>
                    <a:pt x="146" y="255"/>
                  </a:moveTo>
                  <a:lnTo>
                    <a:pt x="150" y="117"/>
                  </a:lnTo>
                  <a:lnTo>
                    <a:pt x="4" y="0"/>
                  </a:lnTo>
                  <a:lnTo>
                    <a:pt x="0" y="138"/>
                  </a:lnTo>
                  <a:lnTo>
                    <a:pt x="146" y="25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48" name="Freeform 13"/>
            <p:cNvSpPr/>
            <p:nvPr/>
          </p:nvSpPr>
          <p:spPr bwMode="auto">
            <a:xfrm>
              <a:off x="1660525" y="1577976"/>
              <a:ext cx="1174750" cy="965200"/>
            </a:xfrm>
            <a:custGeom>
              <a:avLst/>
              <a:gdLst>
                <a:gd name="T0" fmla="*/ 772 w 795"/>
                <a:gd name="T1" fmla="*/ 654 h 654"/>
                <a:gd name="T2" fmla="*/ 759 w 795"/>
                <a:gd name="T3" fmla="*/ 649 h 654"/>
                <a:gd name="T4" fmla="*/ 10 w 795"/>
                <a:gd name="T5" fmla="*/ 39 h 654"/>
                <a:gd name="T6" fmla="*/ 7 w 795"/>
                <a:gd name="T7" fmla="*/ 10 h 654"/>
                <a:gd name="T8" fmla="*/ 36 w 795"/>
                <a:gd name="T9" fmla="*/ 8 h 654"/>
                <a:gd name="T10" fmla="*/ 785 w 795"/>
                <a:gd name="T11" fmla="*/ 618 h 654"/>
                <a:gd name="T12" fmla="*/ 788 w 795"/>
                <a:gd name="T13" fmla="*/ 646 h 654"/>
                <a:gd name="T14" fmla="*/ 772 w 795"/>
                <a:gd name="T15" fmla="*/ 65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5" h="654">
                  <a:moveTo>
                    <a:pt x="772" y="654"/>
                  </a:moveTo>
                  <a:cubicBezTo>
                    <a:pt x="768" y="654"/>
                    <a:pt x="763" y="652"/>
                    <a:pt x="759" y="64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" y="32"/>
                    <a:pt x="0" y="19"/>
                    <a:pt x="7" y="10"/>
                  </a:cubicBezTo>
                  <a:cubicBezTo>
                    <a:pt x="14" y="2"/>
                    <a:pt x="27" y="0"/>
                    <a:pt x="36" y="8"/>
                  </a:cubicBezTo>
                  <a:cubicBezTo>
                    <a:pt x="785" y="618"/>
                    <a:pt x="785" y="618"/>
                    <a:pt x="785" y="618"/>
                  </a:cubicBezTo>
                  <a:cubicBezTo>
                    <a:pt x="794" y="625"/>
                    <a:pt x="795" y="638"/>
                    <a:pt x="788" y="646"/>
                  </a:cubicBezTo>
                  <a:cubicBezTo>
                    <a:pt x="784" y="651"/>
                    <a:pt x="778" y="654"/>
                    <a:pt x="772" y="65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49" name="Freeform 14"/>
            <p:cNvSpPr/>
            <p:nvPr/>
          </p:nvSpPr>
          <p:spPr bwMode="auto">
            <a:xfrm>
              <a:off x="2600325" y="2459038"/>
              <a:ext cx="280987" cy="119063"/>
            </a:xfrm>
            <a:custGeom>
              <a:avLst/>
              <a:gdLst>
                <a:gd name="T0" fmla="*/ 0 w 177"/>
                <a:gd name="T1" fmla="*/ 12 h 75"/>
                <a:gd name="T2" fmla="*/ 177 w 177"/>
                <a:gd name="T3" fmla="*/ 75 h 75"/>
                <a:gd name="T4" fmla="*/ 85 w 177"/>
                <a:gd name="T5" fmla="*/ 0 h 75"/>
                <a:gd name="T6" fmla="*/ 0 w 177"/>
                <a:gd name="T7" fmla="*/ 1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7" h="75">
                  <a:moveTo>
                    <a:pt x="0" y="12"/>
                  </a:moveTo>
                  <a:lnTo>
                    <a:pt x="177" y="75"/>
                  </a:lnTo>
                  <a:lnTo>
                    <a:pt x="85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50" name="Freeform 15"/>
            <p:cNvSpPr/>
            <p:nvPr/>
          </p:nvSpPr>
          <p:spPr bwMode="auto">
            <a:xfrm>
              <a:off x="2725738" y="2324101"/>
              <a:ext cx="155575" cy="254000"/>
            </a:xfrm>
            <a:custGeom>
              <a:avLst/>
              <a:gdLst>
                <a:gd name="T0" fmla="*/ 6 w 98"/>
                <a:gd name="T1" fmla="*/ 85 h 160"/>
                <a:gd name="T2" fmla="*/ 98 w 98"/>
                <a:gd name="T3" fmla="*/ 160 h 160"/>
                <a:gd name="T4" fmla="*/ 0 w 98"/>
                <a:gd name="T5" fmla="*/ 0 h 160"/>
                <a:gd name="T6" fmla="*/ 6 w 98"/>
                <a:gd name="T7" fmla="*/ 8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60">
                  <a:moveTo>
                    <a:pt x="6" y="85"/>
                  </a:moveTo>
                  <a:lnTo>
                    <a:pt x="98" y="160"/>
                  </a:lnTo>
                  <a:lnTo>
                    <a:pt x="0" y="0"/>
                  </a:lnTo>
                  <a:lnTo>
                    <a:pt x="6" y="8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2" name="Freeform 12"/>
          <p:cNvSpPr/>
          <p:nvPr/>
        </p:nvSpPr>
        <p:spPr bwMode="auto">
          <a:xfrm flipV="1">
            <a:off x="695566" y="3172955"/>
            <a:ext cx="1373187" cy="1291865"/>
          </a:xfrm>
          <a:custGeom>
            <a:avLst/>
            <a:gdLst/>
            <a:ahLst/>
            <a:cxnLst/>
            <a:rect l="l" t="t" r="r" b="b"/>
            <a:pathLst>
              <a:path w="1373187" h="1291466">
                <a:moveTo>
                  <a:pt x="1373186" y="1291466"/>
                </a:moveTo>
                <a:lnTo>
                  <a:pt x="1316220" y="1239784"/>
                </a:lnTo>
                <a:lnTo>
                  <a:pt x="1316221" y="1239784"/>
                </a:lnTo>
                <a:lnTo>
                  <a:pt x="1373187" y="1291466"/>
                </a:lnTo>
                <a:lnTo>
                  <a:pt x="1217612" y="1008792"/>
                </a:lnTo>
                <a:lnTo>
                  <a:pt x="1224267" y="1113714"/>
                </a:lnTo>
                <a:cubicBezTo>
                  <a:pt x="1123585" y="1022574"/>
                  <a:pt x="907850" y="827283"/>
                  <a:pt x="445585" y="408824"/>
                </a:cubicBezTo>
                <a:lnTo>
                  <a:pt x="450849" y="206706"/>
                </a:lnTo>
                <a:lnTo>
                  <a:pt x="219074" y="0"/>
                </a:lnTo>
                <a:lnTo>
                  <a:pt x="213889" y="199085"/>
                </a:lnTo>
                <a:lnTo>
                  <a:pt x="205595" y="191578"/>
                </a:lnTo>
                <a:cubicBezTo>
                  <a:pt x="192296" y="178438"/>
                  <a:pt x="173086" y="181723"/>
                  <a:pt x="162743" y="194863"/>
                </a:cubicBezTo>
                <a:cubicBezTo>
                  <a:pt x="152399" y="209645"/>
                  <a:pt x="153877" y="230996"/>
                  <a:pt x="167176" y="242494"/>
                </a:cubicBezTo>
                <a:cubicBezTo>
                  <a:pt x="167176" y="242494"/>
                  <a:pt x="167176" y="242494"/>
                  <a:pt x="169337" y="244450"/>
                </a:cubicBezTo>
                <a:lnTo>
                  <a:pt x="178874" y="253084"/>
                </a:lnTo>
                <a:lnTo>
                  <a:pt x="0" y="302108"/>
                </a:lnTo>
                <a:lnTo>
                  <a:pt x="231775" y="510580"/>
                </a:lnTo>
                <a:lnTo>
                  <a:pt x="408272" y="460742"/>
                </a:lnTo>
                <a:cubicBezTo>
                  <a:pt x="557041" y="595413"/>
                  <a:pt x="797608" y="813183"/>
                  <a:pt x="1186619" y="1165328"/>
                </a:cubicBezTo>
                <a:lnTo>
                  <a:pt x="1092199" y="1180163"/>
                </a:lnTo>
                <a:close/>
              </a:path>
            </a:pathLst>
          </a:custGeom>
          <a:solidFill>
            <a:schemeClr val="bg1">
              <a:lumMod val="75000"/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Rectangle 39"/>
          <p:cNvSpPr>
            <a:spLocks noChangeArrowheads="1"/>
          </p:cNvSpPr>
          <p:nvPr/>
        </p:nvSpPr>
        <p:spPr bwMode="auto">
          <a:xfrm>
            <a:off x="416159" y="278281"/>
            <a:ext cx="35077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精确提取信息</a:t>
            </a:r>
            <a:r>
              <a:rPr lang="en-US" altLang="zh-CN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基本信息</a:t>
            </a:r>
            <a:endParaRPr lang="en-US" altLang="zh-CN" sz="200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32" name="矩形 31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6" name="图片 35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76" y="584693"/>
            <a:ext cx="490633" cy="497992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27" y="517443"/>
            <a:ext cx="1553776" cy="662436"/>
          </a:xfrm>
          <a:prstGeom prst="rect">
            <a:avLst/>
          </a:prstGeom>
        </p:spPr>
      </p:pic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5BF6A1DD-B606-655C-8544-671ED997D9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2804040"/>
              </p:ext>
            </p:extLst>
          </p:nvPr>
        </p:nvGraphicFramePr>
        <p:xfrm>
          <a:off x="4067944" y="2102605"/>
          <a:ext cx="4416152" cy="28593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4C58CEB8-EACB-C739-AD01-0F7406F5BE69}"/>
              </a:ext>
            </a:extLst>
          </p:cNvPr>
          <p:cNvSpPr/>
          <p:nvPr/>
        </p:nvSpPr>
        <p:spPr>
          <a:xfrm>
            <a:off x="4074211" y="1382178"/>
            <a:ext cx="2232248" cy="49799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sz="1400" b="1">
                <a:latin typeface="+mj-ea"/>
                <a:ea typeface="+mj-ea"/>
              </a:rPr>
              <a:t>以下是系统在比赛提供的训练集上的正确率</a:t>
            </a:r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968788" y="3411255"/>
            <a:ext cx="1078632" cy="10789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066471" y="3411255"/>
            <a:ext cx="2862758" cy="107896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24"/>
          <p:cNvSpPr>
            <a:spLocks noChangeArrowheads="1"/>
          </p:cNvSpPr>
          <p:nvPr/>
        </p:nvSpPr>
        <p:spPr bwMode="auto">
          <a:xfrm>
            <a:off x="6210486" y="3511146"/>
            <a:ext cx="2574727" cy="819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500"/>
              </a:spcBef>
            </a:pPr>
            <a:r>
              <a:rPr lang="en-US" altLang="zh-CN" sz="1400"/>
              <a:t>P</a:t>
            </a:r>
            <a:r>
              <a:rPr lang="zh-CN" altLang="en-US" sz="1400"/>
              <a:t>：准确率 </a:t>
            </a:r>
            <a:r>
              <a:rPr lang="en-US" altLang="zh-CN" sz="1400"/>
              <a:t>R</a:t>
            </a:r>
            <a:r>
              <a:rPr lang="zh-CN" altLang="en-US" sz="1400"/>
              <a:t>：召回率</a:t>
            </a:r>
            <a:endParaRPr lang="en-US" altLang="zh-CN" sz="1400"/>
          </a:p>
          <a:p>
            <a:pPr algn="just">
              <a:lnSpc>
                <a:spcPct val="120000"/>
              </a:lnSpc>
              <a:spcBef>
                <a:spcPts val="500"/>
              </a:spcBef>
            </a:pPr>
            <a:r>
              <a:rPr lang="zh-CN" altLang="en-US" sz="1400"/>
              <a:t>多分类任务：对每一类求出</a:t>
            </a:r>
            <a:r>
              <a:rPr lang="en-US" altLang="zh-CN" sz="1400"/>
              <a:t>PRF</a:t>
            </a:r>
            <a:r>
              <a:rPr lang="zh-CN" altLang="en-US" sz="1400"/>
              <a:t>值并进行加权平均</a:t>
            </a:r>
            <a:endParaRPr lang="en-US" altLang="zh-CN" sz="1400"/>
          </a:p>
        </p:txBody>
      </p:sp>
      <p:sp>
        <p:nvSpPr>
          <p:cNvPr id="9" name="矩形 8"/>
          <p:cNvSpPr/>
          <p:nvPr/>
        </p:nvSpPr>
        <p:spPr>
          <a:xfrm>
            <a:off x="608852" y="3411255"/>
            <a:ext cx="1078632" cy="10789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706535" y="3411255"/>
            <a:ext cx="2862758" cy="107896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24"/>
          <p:cNvSpPr>
            <a:spLocks noChangeArrowheads="1"/>
          </p:cNvSpPr>
          <p:nvPr/>
        </p:nvSpPr>
        <p:spPr bwMode="auto">
          <a:xfrm>
            <a:off x="1793019" y="3444027"/>
            <a:ext cx="2574727" cy="1013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500"/>
              </a:spcBef>
            </a:pPr>
            <a:r>
              <a:rPr lang="zh-CN" altLang="en-US" sz="1400"/>
              <a:t>在训练</a:t>
            </a:r>
            <a:r>
              <a:rPr lang="en-US" altLang="zh-CN" sz="1400"/>
              <a:t>BERT_BiLSTM_CRF</a:t>
            </a:r>
            <a:r>
              <a:rPr lang="zh-CN" altLang="en-US" sz="1400"/>
              <a:t>模型的过程中，使用</a:t>
            </a:r>
            <a:r>
              <a:rPr lang="en-US" altLang="zh-CN" sz="1400"/>
              <a:t>PRF</a:t>
            </a:r>
            <a:r>
              <a:rPr lang="zh-CN" altLang="en-US" sz="1400"/>
              <a:t>指标评估模型命名实体识别的准确率，并且选择</a:t>
            </a:r>
            <a:r>
              <a:rPr lang="en-US" altLang="zh-CN" sz="1400"/>
              <a:t>F1</a:t>
            </a:r>
            <a:r>
              <a:rPr lang="zh-CN" altLang="en-US" sz="1400"/>
              <a:t>值高的模型存储</a:t>
            </a:r>
            <a:endParaRPr lang="en-US" altLang="zh-CN" sz="1400"/>
          </a:p>
        </p:txBody>
      </p:sp>
      <p:sp>
        <p:nvSpPr>
          <p:cNvPr id="13" name="Freeform 14"/>
          <p:cNvSpPr>
            <a:spLocks noEditPoints="1"/>
          </p:cNvSpPr>
          <p:nvPr/>
        </p:nvSpPr>
        <p:spPr bwMode="auto">
          <a:xfrm>
            <a:off x="5397518" y="3817106"/>
            <a:ext cx="221171" cy="267263"/>
          </a:xfrm>
          <a:custGeom>
            <a:avLst/>
            <a:gdLst>
              <a:gd name="T0" fmla="*/ 75 w 116"/>
              <a:gd name="T1" fmla="*/ 56 h 140"/>
              <a:gd name="T2" fmla="*/ 97 w 116"/>
              <a:gd name="T3" fmla="*/ 56 h 140"/>
              <a:gd name="T4" fmla="*/ 103 w 116"/>
              <a:gd name="T5" fmla="*/ 61 h 140"/>
              <a:gd name="T6" fmla="*/ 100 w 116"/>
              <a:gd name="T7" fmla="*/ 66 h 140"/>
              <a:gd name="T8" fmla="*/ 9 w 116"/>
              <a:gd name="T9" fmla="*/ 138 h 140"/>
              <a:gd name="T10" fmla="*/ 1 w 116"/>
              <a:gd name="T11" fmla="*/ 137 h 140"/>
              <a:gd name="T12" fmla="*/ 1 w 116"/>
              <a:gd name="T13" fmla="*/ 131 h 140"/>
              <a:gd name="T14" fmla="*/ 36 w 116"/>
              <a:gd name="T15" fmla="*/ 67 h 140"/>
              <a:gd name="T16" fmla="*/ 15 w 116"/>
              <a:gd name="T17" fmla="*/ 67 h 140"/>
              <a:gd name="T18" fmla="*/ 10 w 116"/>
              <a:gd name="T19" fmla="*/ 61 h 140"/>
              <a:gd name="T20" fmla="*/ 11 w 116"/>
              <a:gd name="T21" fmla="*/ 58 h 140"/>
              <a:gd name="T22" fmla="*/ 49 w 116"/>
              <a:gd name="T23" fmla="*/ 3 h 140"/>
              <a:gd name="T24" fmla="*/ 54 w 116"/>
              <a:gd name="T25" fmla="*/ 1 h 140"/>
              <a:gd name="T26" fmla="*/ 54 w 116"/>
              <a:gd name="T27" fmla="*/ 0 h 140"/>
              <a:gd name="T28" fmla="*/ 111 w 116"/>
              <a:gd name="T29" fmla="*/ 0 h 140"/>
              <a:gd name="T30" fmla="*/ 116 w 116"/>
              <a:gd name="T31" fmla="*/ 6 h 140"/>
              <a:gd name="T32" fmla="*/ 114 w 116"/>
              <a:gd name="T33" fmla="*/ 10 h 140"/>
              <a:gd name="T34" fmla="*/ 75 w 116"/>
              <a:gd name="T35" fmla="*/ 56 h 140"/>
              <a:gd name="T36" fmla="*/ 81 w 116"/>
              <a:gd name="T37" fmla="*/ 67 h 140"/>
              <a:gd name="T38" fmla="*/ 81 w 116"/>
              <a:gd name="T39" fmla="*/ 67 h 140"/>
              <a:gd name="T40" fmla="*/ 63 w 116"/>
              <a:gd name="T41" fmla="*/ 67 h 140"/>
              <a:gd name="T42" fmla="*/ 63 w 116"/>
              <a:gd name="T43" fmla="*/ 67 h 140"/>
              <a:gd name="T44" fmla="*/ 60 w 116"/>
              <a:gd name="T45" fmla="*/ 65 h 140"/>
              <a:gd name="T46" fmla="*/ 59 w 116"/>
              <a:gd name="T47" fmla="*/ 58 h 140"/>
              <a:gd name="T48" fmla="*/ 99 w 116"/>
              <a:gd name="T49" fmla="*/ 11 h 140"/>
              <a:gd name="T50" fmla="*/ 57 w 116"/>
              <a:gd name="T51" fmla="*/ 11 h 140"/>
              <a:gd name="T52" fmla="*/ 26 w 116"/>
              <a:gd name="T53" fmla="*/ 56 h 140"/>
              <a:gd name="T54" fmla="*/ 45 w 116"/>
              <a:gd name="T55" fmla="*/ 56 h 140"/>
              <a:gd name="T56" fmla="*/ 45 w 116"/>
              <a:gd name="T57" fmla="*/ 56 h 140"/>
              <a:gd name="T58" fmla="*/ 48 w 116"/>
              <a:gd name="T59" fmla="*/ 56 h 140"/>
              <a:gd name="T60" fmla="*/ 50 w 116"/>
              <a:gd name="T61" fmla="*/ 64 h 140"/>
              <a:gd name="T62" fmla="*/ 23 w 116"/>
              <a:gd name="T63" fmla="*/ 113 h 140"/>
              <a:gd name="T64" fmla="*/ 81 w 116"/>
              <a:gd name="T65" fmla="*/ 67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6" h="140">
                <a:moveTo>
                  <a:pt x="75" y="56"/>
                </a:moveTo>
                <a:cubicBezTo>
                  <a:pt x="97" y="56"/>
                  <a:pt x="97" y="56"/>
                  <a:pt x="97" y="56"/>
                </a:cubicBezTo>
                <a:cubicBezTo>
                  <a:pt x="100" y="56"/>
                  <a:pt x="103" y="58"/>
                  <a:pt x="103" y="61"/>
                </a:cubicBezTo>
                <a:cubicBezTo>
                  <a:pt x="103" y="63"/>
                  <a:pt x="102" y="65"/>
                  <a:pt x="100" y="66"/>
                </a:cubicBezTo>
                <a:cubicBezTo>
                  <a:pt x="9" y="138"/>
                  <a:pt x="9" y="138"/>
                  <a:pt x="9" y="138"/>
                </a:cubicBezTo>
                <a:cubicBezTo>
                  <a:pt x="6" y="140"/>
                  <a:pt x="3" y="140"/>
                  <a:pt x="1" y="137"/>
                </a:cubicBezTo>
                <a:cubicBezTo>
                  <a:pt x="0" y="136"/>
                  <a:pt x="0" y="133"/>
                  <a:pt x="1" y="131"/>
                </a:cubicBezTo>
                <a:cubicBezTo>
                  <a:pt x="36" y="67"/>
                  <a:pt x="36" y="67"/>
                  <a:pt x="36" y="67"/>
                </a:cubicBezTo>
                <a:cubicBezTo>
                  <a:pt x="15" y="67"/>
                  <a:pt x="15" y="67"/>
                  <a:pt x="15" y="67"/>
                </a:cubicBezTo>
                <a:cubicBezTo>
                  <a:pt x="12" y="67"/>
                  <a:pt x="10" y="64"/>
                  <a:pt x="10" y="61"/>
                </a:cubicBezTo>
                <a:cubicBezTo>
                  <a:pt x="10" y="60"/>
                  <a:pt x="10" y="59"/>
                  <a:pt x="11" y="58"/>
                </a:cubicBezTo>
                <a:cubicBezTo>
                  <a:pt x="49" y="3"/>
                  <a:pt x="49" y="3"/>
                  <a:pt x="49" y="3"/>
                </a:cubicBezTo>
                <a:cubicBezTo>
                  <a:pt x="50" y="1"/>
                  <a:pt x="52" y="1"/>
                  <a:pt x="54" y="1"/>
                </a:cubicBezTo>
                <a:cubicBezTo>
                  <a:pt x="54" y="0"/>
                  <a:pt x="54" y="0"/>
                  <a:pt x="54" y="0"/>
                </a:cubicBezTo>
                <a:cubicBezTo>
                  <a:pt x="111" y="0"/>
                  <a:pt x="111" y="0"/>
                  <a:pt x="111" y="0"/>
                </a:cubicBezTo>
                <a:cubicBezTo>
                  <a:pt x="114" y="0"/>
                  <a:pt x="116" y="3"/>
                  <a:pt x="116" y="6"/>
                </a:cubicBezTo>
                <a:cubicBezTo>
                  <a:pt x="116" y="7"/>
                  <a:pt x="115" y="9"/>
                  <a:pt x="114" y="10"/>
                </a:cubicBezTo>
                <a:cubicBezTo>
                  <a:pt x="75" y="56"/>
                  <a:pt x="75" y="56"/>
                  <a:pt x="75" y="56"/>
                </a:cubicBezTo>
                <a:close/>
                <a:moveTo>
                  <a:pt x="81" y="67"/>
                </a:moveTo>
                <a:cubicBezTo>
                  <a:pt x="81" y="67"/>
                  <a:pt x="81" y="67"/>
                  <a:pt x="81" y="67"/>
                </a:cubicBezTo>
                <a:cubicBezTo>
                  <a:pt x="63" y="67"/>
                  <a:pt x="63" y="67"/>
                  <a:pt x="63" y="67"/>
                </a:cubicBezTo>
                <a:cubicBezTo>
                  <a:pt x="63" y="67"/>
                  <a:pt x="63" y="67"/>
                  <a:pt x="63" y="67"/>
                </a:cubicBezTo>
                <a:cubicBezTo>
                  <a:pt x="62" y="67"/>
                  <a:pt x="61" y="66"/>
                  <a:pt x="60" y="65"/>
                </a:cubicBezTo>
                <a:cubicBezTo>
                  <a:pt x="57" y="63"/>
                  <a:pt x="57" y="60"/>
                  <a:pt x="59" y="58"/>
                </a:cubicBezTo>
                <a:cubicBezTo>
                  <a:pt x="99" y="11"/>
                  <a:pt x="99" y="11"/>
                  <a:pt x="99" y="11"/>
                </a:cubicBezTo>
                <a:cubicBezTo>
                  <a:pt x="57" y="11"/>
                  <a:pt x="57" y="11"/>
                  <a:pt x="57" y="11"/>
                </a:cubicBezTo>
                <a:cubicBezTo>
                  <a:pt x="26" y="56"/>
                  <a:pt x="26" y="56"/>
                  <a:pt x="26" y="56"/>
                </a:cubicBezTo>
                <a:cubicBezTo>
                  <a:pt x="45" y="56"/>
                  <a:pt x="45" y="56"/>
                  <a:pt x="45" y="56"/>
                </a:cubicBezTo>
                <a:cubicBezTo>
                  <a:pt x="45" y="56"/>
                  <a:pt x="45" y="56"/>
                  <a:pt x="45" y="56"/>
                </a:cubicBezTo>
                <a:cubicBezTo>
                  <a:pt x="46" y="56"/>
                  <a:pt x="47" y="56"/>
                  <a:pt x="48" y="56"/>
                </a:cubicBezTo>
                <a:cubicBezTo>
                  <a:pt x="51" y="58"/>
                  <a:pt x="52" y="61"/>
                  <a:pt x="50" y="64"/>
                </a:cubicBezTo>
                <a:cubicBezTo>
                  <a:pt x="23" y="113"/>
                  <a:pt x="23" y="113"/>
                  <a:pt x="23" y="113"/>
                </a:cubicBezTo>
                <a:cubicBezTo>
                  <a:pt x="81" y="67"/>
                  <a:pt x="81" y="67"/>
                  <a:pt x="81" y="6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19"/>
          <p:cNvSpPr>
            <a:spLocks noEditPoints="1"/>
          </p:cNvSpPr>
          <p:nvPr/>
        </p:nvSpPr>
        <p:spPr bwMode="auto">
          <a:xfrm>
            <a:off x="1014982" y="3815894"/>
            <a:ext cx="267181" cy="269686"/>
          </a:xfrm>
          <a:custGeom>
            <a:avLst/>
            <a:gdLst>
              <a:gd name="T0" fmla="*/ 116 w 140"/>
              <a:gd name="T1" fmla="*/ 2 h 141"/>
              <a:gd name="T2" fmla="*/ 122 w 140"/>
              <a:gd name="T3" fmla="*/ 3 h 141"/>
              <a:gd name="T4" fmla="*/ 122 w 140"/>
              <a:gd name="T5" fmla="*/ 3 h 141"/>
              <a:gd name="T6" fmla="*/ 138 w 140"/>
              <a:gd name="T7" fmla="*/ 19 h 141"/>
              <a:gd name="T8" fmla="*/ 138 w 140"/>
              <a:gd name="T9" fmla="*/ 19 h 141"/>
              <a:gd name="T10" fmla="*/ 139 w 140"/>
              <a:gd name="T11" fmla="*/ 25 h 141"/>
              <a:gd name="T12" fmla="*/ 118 w 140"/>
              <a:gd name="T13" fmla="*/ 43 h 141"/>
              <a:gd name="T14" fmla="*/ 103 w 140"/>
              <a:gd name="T15" fmla="*/ 46 h 141"/>
              <a:gd name="T16" fmla="*/ 99 w 140"/>
              <a:gd name="T17" fmla="*/ 102 h 141"/>
              <a:gd name="T18" fmla="*/ 69 w 140"/>
              <a:gd name="T19" fmla="*/ 115 h 141"/>
              <a:gd name="T20" fmla="*/ 26 w 140"/>
              <a:gd name="T21" fmla="*/ 72 h 141"/>
              <a:gd name="T22" fmla="*/ 69 w 140"/>
              <a:gd name="T23" fmla="*/ 29 h 141"/>
              <a:gd name="T24" fmla="*/ 100 w 140"/>
              <a:gd name="T25" fmla="*/ 33 h 141"/>
              <a:gd name="T26" fmla="*/ 98 w 140"/>
              <a:gd name="T27" fmla="*/ 20 h 141"/>
              <a:gd name="T28" fmla="*/ 124 w 140"/>
              <a:gd name="T29" fmla="*/ 55 h 141"/>
              <a:gd name="T30" fmla="*/ 135 w 140"/>
              <a:gd name="T31" fmla="*/ 52 h 141"/>
              <a:gd name="T32" fmla="*/ 138 w 140"/>
              <a:gd name="T33" fmla="*/ 72 h 141"/>
              <a:gd name="T34" fmla="*/ 69 w 140"/>
              <a:gd name="T35" fmla="*/ 141 h 141"/>
              <a:gd name="T36" fmla="*/ 0 w 140"/>
              <a:gd name="T37" fmla="*/ 72 h 141"/>
              <a:gd name="T38" fmla="*/ 69 w 140"/>
              <a:gd name="T39" fmla="*/ 3 h 141"/>
              <a:gd name="T40" fmla="*/ 89 w 140"/>
              <a:gd name="T41" fmla="*/ 6 h 141"/>
              <a:gd name="T42" fmla="*/ 86 w 140"/>
              <a:gd name="T43" fmla="*/ 16 h 141"/>
              <a:gd name="T44" fmla="*/ 69 w 140"/>
              <a:gd name="T45" fmla="*/ 14 h 141"/>
              <a:gd name="T46" fmla="*/ 11 w 140"/>
              <a:gd name="T47" fmla="*/ 72 h 141"/>
              <a:gd name="T48" fmla="*/ 69 w 140"/>
              <a:gd name="T49" fmla="*/ 130 h 141"/>
              <a:gd name="T50" fmla="*/ 127 w 140"/>
              <a:gd name="T51" fmla="*/ 72 h 141"/>
              <a:gd name="T52" fmla="*/ 124 w 140"/>
              <a:gd name="T53" fmla="*/ 55 h 141"/>
              <a:gd name="T54" fmla="*/ 69 w 140"/>
              <a:gd name="T55" fmla="*/ 52 h 141"/>
              <a:gd name="T56" fmla="*/ 90 w 140"/>
              <a:gd name="T57" fmla="*/ 43 h 141"/>
              <a:gd name="T58" fmla="*/ 43 w 140"/>
              <a:gd name="T59" fmla="*/ 46 h 141"/>
              <a:gd name="T60" fmla="*/ 43 w 140"/>
              <a:gd name="T61" fmla="*/ 46 h 141"/>
              <a:gd name="T62" fmla="*/ 43 w 140"/>
              <a:gd name="T63" fmla="*/ 98 h 141"/>
              <a:gd name="T64" fmla="*/ 94 w 140"/>
              <a:gd name="T65" fmla="*/ 98 h 141"/>
              <a:gd name="T66" fmla="*/ 105 w 140"/>
              <a:gd name="T67" fmla="*/ 72 h 141"/>
              <a:gd name="T68" fmla="*/ 86 w 140"/>
              <a:gd name="T69" fmla="*/ 62 h 141"/>
              <a:gd name="T70" fmla="*/ 83 w 140"/>
              <a:gd name="T71" fmla="*/ 86 h 141"/>
              <a:gd name="T72" fmla="*/ 69 w 140"/>
              <a:gd name="T73" fmla="*/ 92 h 141"/>
              <a:gd name="T74" fmla="*/ 55 w 140"/>
              <a:gd name="T75" fmla="*/ 86 h 141"/>
              <a:gd name="T76" fmla="*/ 55 w 140"/>
              <a:gd name="T77" fmla="*/ 58 h 141"/>
              <a:gd name="T78" fmla="*/ 69 w 140"/>
              <a:gd name="T79" fmla="*/ 52 h 141"/>
              <a:gd name="T80" fmla="*/ 73 w 140"/>
              <a:gd name="T81" fmla="*/ 60 h 141"/>
              <a:gd name="T82" fmla="*/ 60 w 140"/>
              <a:gd name="T83" fmla="*/ 63 h 141"/>
              <a:gd name="T84" fmla="*/ 56 w 140"/>
              <a:gd name="T85" fmla="*/ 72 h 141"/>
              <a:gd name="T86" fmla="*/ 69 w 140"/>
              <a:gd name="T87" fmla="*/ 85 h 141"/>
              <a:gd name="T88" fmla="*/ 78 w 140"/>
              <a:gd name="T89" fmla="*/ 81 h 141"/>
              <a:gd name="T90" fmla="*/ 81 w 140"/>
              <a:gd name="T91" fmla="*/ 68 h 141"/>
              <a:gd name="T92" fmla="*/ 65 w 140"/>
              <a:gd name="T93" fmla="*/ 76 h 141"/>
              <a:gd name="T94" fmla="*/ 73 w 140"/>
              <a:gd name="T95" fmla="*/ 60 h 141"/>
              <a:gd name="T96" fmla="*/ 117 w 140"/>
              <a:gd name="T97" fmla="*/ 10 h 141"/>
              <a:gd name="T98" fmla="*/ 106 w 140"/>
              <a:gd name="T99" fmla="*/ 30 h 141"/>
              <a:gd name="T100" fmla="*/ 117 w 140"/>
              <a:gd name="T101" fmla="*/ 10 h 141"/>
              <a:gd name="T102" fmla="*/ 123 w 140"/>
              <a:gd name="T103" fmla="*/ 22 h 141"/>
              <a:gd name="T104" fmla="*/ 118 w 140"/>
              <a:gd name="T105" fmla="*/ 37 h 141"/>
              <a:gd name="T106" fmla="*/ 123 w 140"/>
              <a:gd name="T107" fmla="*/ 22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0" h="141">
                <a:moveTo>
                  <a:pt x="98" y="20"/>
                </a:moveTo>
                <a:cubicBezTo>
                  <a:pt x="116" y="2"/>
                  <a:pt x="116" y="2"/>
                  <a:pt x="116" y="2"/>
                </a:cubicBezTo>
                <a:cubicBezTo>
                  <a:pt x="118" y="0"/>
                  <a:pt x="120" y="0"/>
                  <a:pt x="121" y="2"/>
                </a:cubicBezTo>
                <a:cubicBezTo>
                  <a:pt x="121" y="2"/>
                  <a:pt x="122" y="3"/>
                  <a:pt x="122" y="3"/>
                </a:cubicBezTo>
                <a:cubicBezTo>
                  <a:pt x="122" y="3"/>
                  <a:pt x="122" y="3"/>
                  <a:pt x="122" y="3"/>
                </a:cubicBezTo>
                <a:cubicBezTo>
                  <a:pt x="122" y="3"/>
                  <a:pt x="122" y="3"/>
                  <a:pt x="122" y="3"/>
                </a:cubicBezTo>
                <a:cubicBezTo>
                  <a:pt x="125" y="16"/>
                  <a:pt x="125" y="16"/>
                  <a:pt x="125" y="16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38" y="19"/>
                  <a:pt x="139" y="19"/>
                  <a:pt x="139" y="20"/>
                </a:cubicBezTo>
                <a:cubicBezTo>
                  <a:pt x="140" y="21"/>
                  <a:pt x="140" y="23"/>
                  <a:pt x="139" y="25"/>
                </a:cubicBezTo>
                <a:cubicBezTo>
                  <a:pt x="121" y="43"/>
                  <a:pt x="121" y="43"/>
                  <a:pt x="121" y="43"/>
                </a:cubicBezTo>
                <a:cubicBezTo>
                  <a:pt x="120" y="43"/>
                  <a:pt x="119" y="44"/>
                  <a:pt x="118" y="43"/>
                </a:cubicBezTo>
                <a:cubicBezTo>
                  <a:pt x="108" y="41"/>
                  <a:pt x="108" y="41"/>
                  <a:pt x="108" y="41"/>
                </a:cubicBezTo>
                <a:cubicBezTo>
                  <a:pt x="103" y="46"/>
                  <a:pt x="103" y="46"/>
                  <a:pt x="103" y="46"/>
                </a:cubicBezTo>
                <a:cubicBezTo>
                  <a:pt x="108" y="53"/>
                  <a:pt x="112" y="62"/>
                  <a:pt x="112" y="72"/>
                </a:cubicBezTo>
                <a:cubicBezTo>
                  <a:pt x="112" y="84"/>
                  <a:pt x="107" y="95"/>
                  <a:pt x="99" y="102"/>
                </a:cubicBezTo>
                <a:cubicBezTo>
                  <a:pt x="99" y="102"/>
                  <a:pt x="99" y="102"/>
                  <a:pt x="99" y="102"/>
                </a:cubicBezTo>
                <a:cubicBezTo>
                  <a:pt x="91" y="110"/>
                  <a:pt x="81" y="115"/>
                  <a:pt x="69" y="115"/>
                </a:cubicBezTo>
                <a:cubicBezTo>
                  <a:pt x="57" y="115"/>
                  <a:pt x="46" y="110"/>
                  <a:pt x="39" y="102"/>
                </a:cubicBezTo>
                <a:cubicBezTo>
                  <a:pt x="31" y="95"/>
                  <a:pt x="26" y="84"/>
                  <a:pt x="26" y="72"/>
                </a:cubicBezTo>
                <a:cubicBezTo>
                  <a:pt x="26" y="60"/>
                  <a:pt x="31" y="50"/>
                  <a:pt x="39" y="42"/>
                </a:cubicBezTo>
                <a:cubicBezTo>
                  <a:pt x="46" y="34"/>
                  <a:pt x="57" y="29"/>
                  <a:pt x="69" y="29"/>
                </a:cubicBezTo>
                <a:cubicBezTo>
                  <a:pt x="79" y="29"/>
                  <a:pt x="88" y="33"/>
                  <a:pt x="95" y="38"/>
                </a:cubicBezTo>
                <a:cubicBezTo>
                  <a:pt x="100" y="33"/>
                  <a:pt x="100" y="33"/>
                  <a:pt x="100" y="33"/>
                </a:cubicBezTo>
                <a:cubicBezTo>
                  <a:pt x="98" y="23"/>
                  <a:pt x="98" y="23"/>
                  <a:pt x="98" y="23"/>
                </a:cubicBezTo>
                <a:cubicBezTo>
                  <a:pt x="97" y="22"/>
                  <a:pt x="98" y="21"/>
                  <a:pt x="98" y="20"/>
                </a:cubicBezTo>
                <a:close/>
                <a:moveTo>
                  <a:pt x="124" y="55"/>
                </a:moveTo>
                <a:cubicBezTo>
                  <a:pt x="124" y="55"/>
                  <a:pt x="124" y="55"/>
                  <a:pt x="124" y="55"/>
                </a:cubicBezTo>
                <a:cubicBezTo>
                  <a:pt x="124" y="52"/>
                  <a:pt x="125" y="49"/>
                  <a:pt x="128" y="48"/>
                </a:cubicBezTo>
                <a:cubicBezTo>
                  <a:pt x="131" y="47"/>
                  <a:pt x="134" y="49"/>
                  <a:pt x="135" y="52"/>
                </a:cubicBezTo>
                <a:cubicBezTo>
                  <a:pt x="136" y="55"/>
                  <a:pt x="137" y="58"/>
                  <a:pt x="137" y="62"/>
                </a:cubicBezTo>
                <a:cubicBezTo>
                  <a:pt x="138" y="65"/>
                  <a:pt x="138" y="69"/>
                  <a:pt x="138" y="72"/>
                </a:cubicBezTo>
                <a:cubicBezTo>
                  <a:pt x="138" y="91"/>
                  <a:pt x="130" y="108"/>
                  <a:pt x="118" y="121"/>
                </a:cubicBezTo>
                <a:cubicBezTo>
                  <a:pt x="105" y="133"/>
                  <a:pt x="88" y="141"/>
                  <a:pt x="69" y="141"/>
                </a:cubicBezTo>
                <a:cubicBezTo>
                  <a:pt x="50" y="141"/>
                  <a:pt x="33" y="133"/>
                  <a:pt x="20" y="121"/>
                </a:cubicBezTo>
                <a:cubicBezTo>
                  <a:pt x="8" y="108"/>
                  <a:pt x="0" y="91"/>
                  <a:pt x="0" y="72"/>
                </a:cubicBezTo>
                <a:cubicBezTo>
                  <a:pt x="0" y="53"/>
                  <a:pt x="8" y="36"/>
                  <a:pt x="20" y="23"/>
                </a:cubicBezTo>
                <a:cubicBezTo>
                  <a:pt x="33" y="11"/>
                  <a:pt x="50" y="3"/>
                  <a:pt x="69" y="3"/>
                </a:cubicBezTo>
                <a:cubicBezTo>
                  <a:pt x="72" y="3"/>
                  <a:pt x="76" y="3"/>
                  <a:pt x="79" y="4"/>
                </a:cubicBezTo>
                <a:cubicBezTo>
                  <a:pt x="82" y="4"/>
                  <a:pt x="86" y="5"/>
                  <a:pt x="89" y="6"/>
                </a:cubicBezTo>
                <a:cubicBezTo>
                  <a:pt x="92" y="7"/>
                  <a:pt x="93" y="10"/>
                  <a:pt x="93" y="13"/>
                </a:cubicBezTo>
                <a:cubicBezTo>
                  <a:pt x="92" y="16"/>
                  <a:pt x="89" y="17"/>
                  <a:pt x="86" y="16"/>
                </a:cubicBezTo>
                <a:cubicBezTo>
                  <a:pt x="83" y="16"/>
                  <a:pt x="80" y="15"/>
                  <a:pt x="77" y="15"/>
                </a:cubicBezTo>
                <a:cubicBezTo>
                  <a:pt x="75" y="14"/>
                  <a:pt x="72" y="14"/>
                  <a:pt x="69" y="14"/>
                </a:cubicBezTo>
                <a:cubicBezTo>
                  <a:pt x="53" y="14"/>
                  <a:pt x="38" y="21"/>
                  <a:pt x="28" y="31"/>
                </a:cubicBezTo>
                <a:cubicBezTo>
                  <a:pt x="17" y="42"/>
                  <a:pt x="11" y="56"/>
                  <a:pt x="11" y="72"/>
                </a:cubicBezTo>
                <a:cubicBezTo>
                  <a:pt x="11" y="88"/>
                  <a:pt x="17" y="103"/>
                  <a:pt x="28" y="113"/>
                </a:cubicBezTo>
                <a:cubicBezTo>
                  <a:pt x="38" y="124"/>
                  <a:pt x="53" y="130"/>
                  <a:pt x="69" y="130"/>
                </a:cubicBezTo>
                <a:cubicBezTo>
                  <a:pt x="85" y="130"/>
                  <a:pt x="99" y="124"/>
                  <a:pt x="110" y="113"/>
                </a:cubicBezTo>
                <a:cubicBezTo>
                  <a:pt x="120" y="103"/>
                  <a:pt x="127" y="88"/>
                  <a:pt x="127" y="72"/>
                </a:cubicBezTo>
                <a:cubicBezTo>
                  <a:pt x="127" y="69"/>
                  <a:pt x="127" y="66"/>
                  <a:pt x="126" y="64"/>
                </a:cubicBezTo>
                <a:cubicBezTo>
                  <a:pt x="126" y="61"/>
                  <a:pt x="125" y="58"/>
                  <a:pt x="124" y="55"/>
                </a:cubicBezTo>
                <a:close/>
                <a:moveTo>
                  <a:pt x="69" y="52"/>
                </a:moveTo>
                <a:cubicBezTo>
                  <a:pt x="69" y="52"/>
                  <a:pt x="69" y="52"/>
                  <a:pt x="69" y="52"/>
                </a:cubicBezTo>
                <a:cubicBezTo>
                  <a:pt x="72" y="52"/>
                  <a:pt x="76" y="53"/>
                  <a:pt x="78" y="55"/>
                </a:cubicBezTo>
                <a:cubicBezTo>
                  <a:pt x="90" y="43"/>
                  <a:pt x="90" y="43"/>
                  <a:pt x="90" y="43"/>
                </a:cubicBezTo>
                <a:cubicBezTo>
                  <a:pt x="84" y="38"/>
                  <a:pt x="77" y="36"/>
                  <a:pt x="69" y="36"/>
                </a:cubicBezTo>
                <a:cubicBezTo>
                  <a:pt x="59" y="36"/>
                  <a:pt x="50" y="40"/>
                  <a:pt x="43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37" y="53"/>
                  <a:pt x="33" y="62"/>
                  <a:pt x="33" y="72"/>
                </a:cubicBezTo>
                <a:cubicBezTo>
                  <a:pt x="33" y="82"/>
                  <a:pt x="37" y="91"/>
                  <a:pt x="43" y="98"/>
                </a:cubicBezTo>
                <a:cubicBezTo>
                  <a:pt x="50" y="104"/>
                  <a:pt x="59" y="108"/>
                  <a:pt x="69" y="108"/>
                </a:cubicBezTo>
                <a:cubicBezTo>
                  <a:pt x="79" y="108"/>
                  <a:pt x="88" y="104"/>
                  <a:pt x="94" y="98"/>
                </a:cubicBezTo>
                <a:cubicBezTo>
                  <a:pt x="95" y="98"/>
                  <a:pt x="95" y="98"/>
                  <a:pt x="95" y="98"/>
                </a:cubicBezTo>
                <a:cubicBezTo>
                  <a:pt x="101" y="91"/>
                  <a:pt x="105" y="82"/>
                  <a:pt x="105" y="72"/>
                </a:cubicBezTo>
                <a:cubicBezTo>
                  <a:pt x="105" y="64"/>
                  <a:pt x="103" y="57"/>
                  <a:pt x="98" y="51"/>
                </a:cubicBezTo>
                <a:cubicBezTo>
                  <a:pt x="86" y="62"/>
                  <a:pt x="86" y="62"/>
                  <a:pt x="86" y="62"/>
                </a:cubicBezTo>
                <a:cubicBezTo>
                  <a:pt x="88" y="65"/>
                  <a:pt x="89" y="69"/>
                  <a:pt x="89" y="72"/>
                </a:cubicBezTo>
                <a:cubicBezTo>
                  <a:pt x="89" y="77"/>
                  <a:pt x="86" y="82"/>
                  <a:pt x="83" y="86"/>
                </a:cubicBezTo>
                <a:cubicBezTo>
                  <a:pt x="83" y="86"/>
                  <a:pt x="83" y="86"/>
                  <a:pt x="83" y="86"/>
                </a:cubicBezTo>
                <a:cubicBezTo>
                  <a:pt x="79" y="90"/>
                  <a:pt x="74" y="92"/>
                  <a:pt x="69" y="92"/>
                </a:cubicBezTo>
                <a:cubicBezTo>
                  <a:pt x="63" y="92"/>
                  <a:pt x="59" y="90"/>
                  <a:pt x="55" y="86"/>
                </a:cubicBezTo>
                <a:cubicBezTo>
                  <a:pt x="55" y="86"/>
                  <a:pt x="55" y="86"/>
                  <a:pt x="55" y="86"/>
                </a:cubicBezTo>
                <a:cubicBezTo>
                  <a:pt x="51" y="82"/>
                  <a:pt x="49" y="78"/>
                  <a:pt x="49" y="72"/>
                </a:cubicBezTo>
                <a:cubicBezTo>
                  <a:pt x="49" y="67"/>
                  <a:pt x="51" y="62"/>
                  <a:pt x="55" y="58"/>
                </a:cubicBezTo>
                <a:cubicBezTo>
                  <a:pt x="55" y="58"/>
                  <a:pt x="55" y="58"/>
                  <a:pt x="55" y="58"/>
                </a:cubicBezTo>
                <a:cubicBezTo>
                  <a:pt x="59" y="55"/>
                  <a:pt x="63" y="52"/>
                  <a:pt x="69" y="52"/>
                </a:cubicBezTo>
                <a:close/>
                <a:moveTo>
                  <a:pt x="73" y="60"/>
                </a:moveTo>
                <a:cubicBezTo>
                  <a:pt x="73" y="60"/>
                  <a:pt x="73" y="60"/>
                  <a:pt x="73" y="60"/>
                </a:cubicBezTo>
                <a:cubicBezTo>
                  <a:pt x="72" y="59"/>
                  <a:pt x="71" y="59"/>
                  <a:pt x="69" y="59"/>
                </a:cubicBezTo>
                <a:cubicBezTo>
                  <a:pt x="65" y="59"/>
                  <a:pt x="62" y="60"/>
                  <a:pt x="60" y="63"/>
                </a:cubicBezTo>
                <a:cubicBezTo>
                  <a:pt x="60" y="63"/>
                  <a:pt x="60" y="63"/>
                  <a:pt x="60" y="63"/>
                </a:cubicBezTo>
                <a:cubicBezTo>
                  <a:pt x="57" y="65"/>
                  <a:pt x="56" y="68"/>
                  <a:pt x="56" y="72"/>
                </a:cubicBezTo>
                <a:cubicBezTo>
                  <a:pt x="56" y="76"/>
                  <a:pt x="57" y="79"/>
                  <a:pt x="60" y="81"/>
                </a:cubicBezTo>
                <a:cubicBezTo>
                  <a:pt x="62" y="84"/>
                  <a:pt x="65" y="85"/>
                  <a:pt x="69" y="85"/>
                </a:cubicBezTo>
                <a:cubicBezTo>
                  <a:pt x="73" y="85"/>
                  <a:pt x="76" y="84"/>
                  <a:pt x="78" y="81"/>
                </a:cubicBezTo>
                <a:cubicBezTo>
                  <a:pt x="78" y="81"/>
                  <a:pt x="78" y="81"/>
                  <a:pt x="78" y="81"/>
                </a:cubicBezTo>
                <a:cubicBezTo>
                  <a:pt x="81" y="79"/>
                  <a:pt x="82" y="76"/>
                  <a:pt x="82" y="72"/>
                </a:cubicBezTo>
                <a:cubicBezTo>
                  <a:pt x="82" y="70"/>
                  <a:pt x="82" y="69"/>
                  <a:pt x="81" y="68"/>
                </a:cubicBezTo>
                <a:cubicBezTo>
                  <a:pt x="73" y="76"/>
                  <a:pt x="73" y="76"/>
                  <a:pt x="73" y="76"/>
                </a:cubicBezTo>
                <a:cubicBezTo>
                  <a:pt x="71" y="78"/>
                  <a:pt x="67" y="78"/>
                  <a:pt x="65" y="76"/>
                </a:cubicBezTo>
                <a:cubicBezTo>
                  <a:pt x="63" y="74"/>
                  <a:pt x="63" y="70"/>
                  <a:pt x="65" y="68"/>
                </a:cubicBezTo>
                <a:cubicBezTo>
                  <a:pt x="73" y="60"/>
                  <a:pt x="73" y="60"/>
                  <a:pt x="73" y="60"/>
                </a:cubicBezTo>
                <a:close/>
                <a:moveTo>
                  <a:pt x="117" y="10"/>
                </a:moveTo>
                <a:cubicBezTo>
                  <a:pt x="117" y="10"/>
                  <a:pt x="117" y="10"/>
                  <a:pt x="117" y="10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6" y="30"/>
                  <a:pt x="106" y="30"/>
                  <a:pt x="106" y="30"/>
                </a:cubicBezTo>
                <a:cubicBezTo>
                  <a:pt x="119" y="17"/>
                  <a:pt x="119" y="17"/>
                  <a:pt x="119" y="17"/>
                </a:cubicBezTo>
                <a:cubicBezTo>
                  <a:pt x="117" y="10"/>
                  <a:pt x="117" y="10"/>
                  <a:pt x="117" y="10"/>
                </a:cubicBezTo>
                <a:close/>
                <a:moveTo>
                  <a:pt x="123" y="22"/>
                </a:moveTo>
                <a:cubicBezTo>
                  <a:pt x="123" y="22"/>
                  <a:pt x="123" y="22"/>
                  <a:pt x="123" y="22"/>
                </a:cubicBezTo>
                <a:cubicBezTo>
                  <a:pt x="111" y="35"/>
                  <a:pt x="111" y="35"/>
                  <a:pt x="111" y="35"/>
                </a:cubicBezTo>
                <a:cubicBezTo>
                  <a:pt x="118" y="37"/>
                  <a:pt x="118" y="37"/>
                  <a:pt x="118" y="37"/>
                </a:cubicBezTo>
                <a:cubicBezTo>
                  <a:pt x="131" y="24"/>
                  <a:pt x="131" y="24"/>
                  <a:pt x="131" y="24"/>
                </a:cubicBezTo>
                <a:cubicBezTo>
                  <a:pt x="123" y="22"/>
                  <a:pt x="123" y="22"/>
                  <a:pt x="123" y="2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科学评价指标</a:t>
            </a:r>
            <a:r>
              <a:rPr lang="en-US" altLang="zh-CN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——PRF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17" name="矩形 16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1" name="图片 20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76" y="584693"/>
            <a:ext cx="490633" cy="497992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27" y="517443"/>
            <a:ext cx="1553776" cy="66243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B53C632-E019-2E5C-4BDE-B41E7ACEA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852" y="1247920"/>
            <a:ext cx="5274310" cy="185737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4573570" y="2676794"/>
            <a:ext cx="973343" cy="3357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视频介绍</a:t>
            </a:r>
          </a:p>
        </p:txBody>
      </p:sp>
      <p:sp>
        <p:nvSpPr>
          <p:cNvPr id="39" name="矩形 38"/>
          <p:cNvSpPr/>
          <p:nvPr/>
        </p:nvSpPr>
        <p:spPr>
          <a:xfrm>
            <a:off x="5444320" y="2070506"/>
            <a:ext cx="20800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系统测试</a:t>
            </a:r>
          </a:p>
        </p:txBody>
      </p:sp>
      <p:sp>
        <p:nvSpPr>
          <p:cNvPr id="41" name="矩形 40"/>
          <p:cNvSpPr/>
          <p:nvPr/>
        </p:nvSpPr>
        <p:spPr>
          <a:xfrm>
            <a:off x="4573569" y="1790523"/>
            <a:ext cx="87075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04</a:t>
            </a:r>
            <a:endParaRPr lang="zh-CN" altLang="en-US" sz="48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2517744"/>
            <a:ext cx="9144000" cy="54006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555526"/>
            <a:ext cx="736037" cy="74707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537" y="490057"/>
            <a:ext cx="2330940" cy="9937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772189" y="1538364"/>
            <a:ext cx="2232248" cy="2232937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591673" y="1419622"/>
            <a:ext cx="648072" cy="6482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054075" y="3447165"/>
            <a:ext cx="648072" cy="648272"/>
          </a:xfrm>
          <a:prstGeom prst="ellipse">
            <a:avLst/>
          </a:prstGeom>
          <a:solidFill>
            <a:schemeClr val="accent3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24"/>
          <p:cNvSpPr>
            <a:spLocks noEditPoints="1"/>
          </p:cNvSpPr>
          <p:nvPr/>
        </p:nvSpPr>
        <p:spPr bwMode="auto">
          <a:xfrm>
            <a:off x="788078" y="1632106"/>
            <a:ext cx="262998" cy="248389"/>
          </a:xfrm>
          <a:custGeom>
            <a:avLst/>
            <a:gdLst>
              <a:gd name="T0" fmla="*/ 48 w 98"/>
              <a:gd name="T1" fmla="*/ 24 h 92"/>
              <a:gd name="T2" fmla="*/ 50 w 98"/>
              <a:gd name="T3" fmla="*/ 53 h 92"/>
              <a:gd name="T4" fmla="*/ 52 w 98"/>
              <a:gd name="T5" fmla="*/ 17 h 92"/>
              <a:gd name="T6" fmla="*/ 48 w 98"/>
              <a:gd name="T7" fmla="*/ 16 h 92"/>
              <a:gd name="T8" fmla="*/ 41 w 98"/>
              <a:gd name="T9" fmla="*/ 28 h 92"/>
              <a:gd name="T10" fmla="*/ 94 w 98"/>
              <a:gd name="T11" fmla="*/ 12 h 92"/>
              <a:gd name="T12" fmla="*/ 84 w 98"/>
              <a:gd name="T13" fmla="*/ 12 h 92"/>
              <a:gd name="T14" fmla="*/ 80 w 98"/>
              <a:gd name="T15" fmla="*/ 0 h 92"/>
              <a:gd name="T16" fmla="*/ 14 w 98"/>
              <a:gd name="T17" fmla="*/ 4 h 92"/>
              <a:gd name="T18" fmla="*/ 3 w 98"/>
              <a:gd name="T19" fmla="*/ 12 h 92"/>
              <a:gd name="T20" fmla="*/ 0 w 98"/>
              <a:gd name="T21" fmla="*/ 37 h 92"/>
              <a:gd name="T22" fmla="*/ 6 w 98"/>
              <a:gd name="T23" fmla="*/ 52 h 92"/>
              <a:gd name="T24" fmla="*/ 45 w 98"/>
              <a:gd name="T25" fmla="*/ 75 h 92"/>
              <a:gd name="T26" fmla="*/ 29 w 98"/>
              <a:gd name="T27" fmla="*/ 84 h 92"/>
              <a:gd name="T28" fmla="*/ 29 w 98"/>
              <a:gd name="T29" fmla="*/ 92 h 92"/>
              <a:gd name="T30" fmla="*/ 73 w 98"/>
              <a:gd name="T31" fmla="*/ 88 h 92"/>
              <a:gd name="T32" fmla="*/ 53 w 98"/>
              <a:gd name="T33" fmla="*/ 84 h 92"/>
              <a:gd name="T34" fmla="*/ 78 w 98"/>
              <a:gd name="T35" fmla="*/ 59 h 92"/>
              <a:gd name="T36" fmla="*/ 92 w 98"/>
              <a:gd name="T37" fmla="*/ 52 h 92"/>
              <a:gd name="T38" fmla="*/ 98 w 98"/>
              <a:gd name="T39" fmla="*/ 16 h 92"/>
              <a:gd name="T40" fmla="*/ 11 w 98"/>
              <a:gd name="T41" fmla="*/ 47 h 92"/>
              <a:gd name="T42" fmla="*/ 7 w 98"/>
              <a:gd name="T43" fmla="*/ 37 h 92"/>
              <a:gd name="T44" fmla="*/ 14 w 98"/>
              <a:gd name="T45" fmla="*/ 20 h 92"/>
              <a:gd name="T46" fmla="*/ 15 w 98"/>
              <a:gd name="T47" fmla="*/ 50 h 92"/>
              <a:gd name="T48" fmla="*/ 76 w 98"/>
              <a:gd name="T49" fmla="*/ 40 h 92"/>
              <a:gd name="T50" fmla="*/ 73 w 98"/>
              <a:gd name="T51" fmla="*/ 53 h 92"/>
              <a:gd name="T52" fmla="*/ 49 w 98"/>
              <a:gd name="T53" fmla="*/ 67 h 92"/>
              <a:gd name="T54" fmla="*/ 24 w 98"/>
              <a:gd name="T55" fmla="*/ 53 h 92"/>
              <a:gd name="T56" fmla="*/ 21 w 98"/>
              <a:gd name="T57" fmla="*/ 40 h 92"/>
              <a:gd name="T58" fmla="*/ 76 w 98"/>
              <a:gd name="T59" fmla="*/ 8 h 92"/>
              <a:gd name="T60" fmla="*/ 91 w 98"/>
              <a:gd name="T61" fmla="*/ 37 h 92"/>
              <a:gd name="T62" fmla="*/ 86 w 98"/>
              <a:gd name="T63" fmla="*/ 47 h 92"/>
              <a:gd name="T64" fmla="*/ 83 w 98"/>
              <a:gd name="T65" fmla="*/ 50 h 92"/>
              <a:gd name="T66" fmla="*/ 84 w 98"/>
              <a:gd name="T67" fmla="*/ 40 h 92"/>
              <a:gd name="T68" fmla="*/ 91 w 98"/>
              <a:gd name="T69" fmla="*/ 2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8" h="92">
                <a:moveTo>
                  <a:pt x="44" y="28"/>
                </a:moveTo>
                <a:cubicBezTo>
                  <a:pt x="48" y="24"/>
                  <a:pt x="48" y="24"/>
                  <a:pt x="48" y="24"/>
                </a:cubicBezTo>
                <a:cubicBezTo>
                  <a:pt x="48" y="51"/>
                  <a:pt x="48" y="51"/>
                  <a:pt x="48" y="51"/>
                </a:cubicBezTo>
                <a:cubicBezTo>
                  <a:pt x="48" y="52"/>
                  <a:pt x="49" y="53"/>
                  <a:pt x="50" y="53"/>
                </a:cubicBezTo>
                <a:cubicBezTo>
                  <a:pt x="51" y="53"/>
                  <a:pt x="52" y="52"/>
                  <a:pt x="52" y="51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6"/>
                  <a:pt x="51" y="15"/>
                  <a:pt x="50" y="15"/>
                </a:cubicBezTo>
                <a:cubicBezTo>
                  <a:pt x="49" y="15"/>
                  <a:pt x="48" y="15"/>
                  <a:pt x="48" y="16"/>
                </a:cubicBezTo>
                <a:cubicBezTo>
                  <a:pt x="41" y="25"/>
                  <a:pt x="41" y="25"/>
                  <a:pt x="41" y="25"/>
                </a:cubicBezTo>
                <a:cubicBezTo>
                  <a:pt x="40" y="26"/>
                  <a:pt x="40" y="28"/>
                  <a:pt x="41" y="28"/>
                </a:cubicBezTo>
                <a:cubicBezTo>
                  <a:pt x="42" y="29"/>
                  <a:pt x="44" y="29"/>
                  <a:pt x="44" y="28"/>
                </a:cubicBezTo>
                <a:close/>
                <a:moveTo>
                  <a:pt x="94" y="12"/>
                </a:moveTo>
                <a:cubicBezTo>
                  <a:pt x="94" y="12"/>
                  <a:pt x="94" y="12"/>
                  <a:pt x="94" y="12"/>
                </a:cubicBezTo>
                <a:cubicBezTo>
                  <a:pt x="84" y="12"/>
                  <a:pt x="84" y="12"/>
                  <a:pt x="84" y="12"/>
                </a:cubicBezTo>
                <a:cubicBezTo>
                  <a:pt x="84" y="4"/>
                  <a:pt x="84" y="4"/>
                  <a:pt x="84" y="4"/>
                </a:cubicBezTo>
                <a:cubicBezTo>
                  <a:pt x="84" y="2"/>
                  <a:pt x="82" y="0"/>
                  <a:pt x="8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5" y="0"/>
                  <a:pt x="14" y="2"/>
                  <a:pt x="14" y="4"/>
                </a:cubicBezTo>
                <a:cubicBezTo>
                  <a:pt x="14" y="12"/>
                  <a:pt x="14" y="12"/>
                  <a:pt x="14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1" y="12"/>
                  <a:pt x="0" y="14"/>
                  <a:pt x="0" y="16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43"/>
                  <a:pt x="2" y="48"/>
                  <a:pt x="6" y="52"/>
                </a:cubicBezTo>
                <a:cubicBezTo>
                  <a:pt x="6" y="52"/>
                  <a:pt x="6" y="52"/>
                  <a:pt x="6" y="52"/>
                </a:cubicBezTo>
                <a:cubicBezTo>
                  <a:pt x="9" y="56"/>
                  <a:pt x="14" y="58"/>
                  <a:pt x="19" y="59"/>
                </a:cubicBezTo>
                <a:cubicBezTo>
                  <a:pt x="25" y="68"/>
                  <a:pt x="35" y="74"/>
                  <a:pt x="45" y="75"/>
                </a:cubicBezTo>
                <a:cubicBezTo>
                  <a:pt x="45" y="84"/>
                  <a:pt x="45" y="84"/>
                  <a:pt x="45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7" y="84"/>
                  <a:pt x="25" y="86"/>
                  <a:pt x="25" y="88"/>
                </a:cubicBezTo>
                <a:cubicBezTo>
                  <a:pt x="25" y="90"/>
                  <a:pt x="27" y="92"/>
                  <a:pt x="29" y="92"/>
                </a:cubicBezTo>
                <a:cubicBezTo>
                  <a:pt x="69" y="92"/>
                  <a:pt x="69" y="92"/>
                  <a:pt x="69" y="92"/>
                </a:cubicBezTo>
                <a:cubicBezTo>
                  <a:pt x="71" y="92"/>
                  <a:pt x="73" y="90"/>
                  <a:pt x="73" y="88"/>
                </a:cubicBezTo>
                <a:cubicBezTo>
                  <a:pt x="73" y="86"/>
                  <a:pt x="71" y="84"/>
                  <a:pt x="69" y="84"/>
                </a:cubicBezTo>
                <a:cubicBezTo>
                  <a:pt x="53" y="84"/>
                  <a:pt x="53" y="84"/>
                  <a:pt x="53" y="84"/>
                </a:cubicBezTo>
                <a:cubicBezTo>
                  <a:pt x="53" y="75"/>
                  <a:pt x="53" y="75"/>
                  <a:pt x="53" y="75"/>
                </a:cubicBezTo>
                <a:cubicBezTo>
                  <a:pt x="63" y="74"/>
                  <a:pt x="73" y="68"/>
                  <a:pt x="78" y="59"/>
                </a:cubicBezTo>
                <a:cubicBezTo>
                  <a:pt x="84" y="58"/>
                  <a:pt x="88" y="56"/>
                  <a:pt x="92" y="53"/>
                </a:cubicBezTo>
                <a:cubicBezTo>
                  <a:pt x="92" y="52"/>
                  <a:pt x="92" y="52"/>
                  <a:pt x="92" y="52"/>
                </a:cubicBezTo>
                <a:cubicBezTo>
                  <a:pt x="96" y="48"/>
                  <a:pt x="98" y="43"/>
                  <a:pt x="98" y="37"/>
                </a:cubicBezTo>
                <a:cubicBezTo>
                  <a:pt x="98" y="16"/>
                  <a:pt x="98" y="16"/>
                  <a:pt x="98" y="16"/>
                </a:cubicBezTo>
                <a:cubicBezTo>
                  <a:pt x="98" y="14"/>
                  <a:pt x="96" y="12"/>
                  <a:pt x="94" y="12"/>
                </a:cubicBezTo>
                <a:close/>
                <a:moveTo>
                  <a:pt x="11" y="47"/>
                </a:moveTo>
                <a:cubicBezTo>
                  <a:pt x="11" y="47"/>
                  <a:pt x="11" y="47"/>
                  <a:pt x="11" y="47"/>
                </a:cubicBezTo>
                <a:cubicBezTo>
                  <a:pt x="9" y="44"/>
                  <a:pt x="7" y="41"/>
                  <a:pt x="7" y="37"/>
                </a:cubicBezTo>
                <a:cubicBezTo>
                  <a:pt x="7" y="20"/>
                  <a:pt x="7" y="20"/>
                  <a:pt x="7" y="20"/>
                </a:cubicBezTo>
                <a:cubicBezTo>
                  <a:pt x="14" y="20"/>
                  <a:pt x="14" y="20"/>
                  <a:pt x="14" y="20"/>
                </a:cubicBezTo>
                <a:cubicBezTo>
                  <a:pt x="14" y="40"/>
                  <a:pt x="14" y="40"/>
                  <a:pt x="14" y="40"/>
                </a:cubicBezTo>
                <a:cubicBezTo>
                  <a:pt x="14" y="44"/>
                  <a:pt x="14" y="47"/>
                  <a:pt x="15" y="50"/>
                </a:cubicBezTo>
                <a:cubicBezTo>
                  <a:pt x="14" y="49"/>
                  <a:pt x="12" y="48"/>
                  <a:pt x="11" y="47"/>
                </a:cubicBezTo>
                <a:close/>
                <a:moveTo>
                  <a:pt x="76" y="40"/>
                </a:moveTo>
                <a:cubicBezTo>
                  <a:pt x="76" y="40"/>
                  <a:pt x="76" y="40"/>
                  <a:pt x="76" y="40"/>
                </a:cubicBezTo>
                <a:cubicBezTo>
                  <a:pt x="76" y="45"/>
                  <a:pt x="75" y="49"/>
                  <a:pt x="73" y="53"/>
                </a:cubicBezTo>
                <a:cubicBezTo>
                  <a:pt x="73" y="53"/>
                  <a:pt x="73" y="53"/>
                  <a:pt x="73" y="53"/>
                </a:cubicBezTo>
                <a:cubicBezTo>
                  <a:pt x="69" y="62"/>
                  <a:pt x="59" y="67"/>
                  <a:pt x="49" y="67"/>
                </a:cubicBezTo>
                <a:cubicBezTo>
                  <a:pt x="39" y="67"/>
                  <a:pt x="29" y="62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2" y="49"/>
                  <a:pt x="21" y="45"/>
                  <a:pt x="21" y="40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8"/>
                  <a:pt x="21" y="8"/>
                  <a:pt x="21" y="8"/>
                </a:cubicBezTo>
                <a:cubicBezTo>
                  <a:pt x="76" y="8"/>
                  <a:pt x="76" y="8"/>
                  <a:pt x="76" y="8"/>
                </a:cubicBezTo>
                <a:cubicBezTo>
                  <a:pt x="76" y="40"/>
                  <a:pt x="76" y="40"/>
                  <a:pt x="76" y="40"/>
                </a:cubicBezTo>
                <a:close/>
                <a:moveTo>
                  <a:pt x="91" y="37"/>
                </a:moveTo>
                <a:cubicBezTo>
                  <a:pt x="91" y="37"/>
                  <a:pt x="91" y="37"/>
                  <a:pt x="91" y="37"/>
                </a:cubicBezTo>
                <a:cubicBezTo>
                  <a:pt x="91" y="41"/>
                  <a:pt x="89" y="44"/>
                  <a:pt x="86" y="47"/>
                </a:cubicBezTo>
                <a:cubicBezTo>
                  <a:pt x="86" y="47"/>
                  <a:pt x="86" y="47"/>
                  <a:pt x="86" y="47"/>
                </a:cubicBezTo>
                <a:cubicBezTo>
                  <a:pt x="85" y="48"/>
                  <a:pt x="84" y="49"/>
                  <a:pt x="83" y="50"/>
                </a:cubicBezTo>
                <a:cubicBezTo>
                  <a:pt x="84" y="47"/>
                  <a:pt x="84" y="44"/>
                  <a:pt x="84" y="40"/>
                </a:cubicBezTo>
                <a:cubicBezTo>
                  <a:pt x="84" y="40"/>
                  <a:pt x="84" y="40"/>
                  <a:pt x="84" y="40"/>
                </a:cubicBezTo>
                <a:cubicBezTo>
                  <a:pt x="84" y="20"/>
                  <a:pt x="84" y="20"/>
                  <a:pt x="84" y="20"/>
                </a:cubicBezTo>
                <a:cubicBezTo>
                  <a:pt x="91" y="20"/>
                  <a:pt x="91" y="20"/>
                  <a:pt x="91" y="20"/>
                </a:cubicBezTo>
                <a:cubicBezTo>
                  <a:pt x="91" y="37"/>
                  <a:pt x="91" y="37"/>
                  <a:pt x="91" y="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26"/>
          <p:cNvSpPr>
            <a:spLocks noEditPoints="1"/>
          </p:cNvSpPr>
          <p:nvPr/>
        </p:nvSpPr>
        <p:spPr bwMode="auto">
          <a:xfrm>
            <a:off x="2230662" y="3618591"/>
            <a:ext cx="284358" cy="285780"/>
          </a:xfrm>
          <a:custGeom>
            <a:avLst/>
            <a:gdLst>
              <a:gd name="T0" fmla="*/ 83 w 106"/>
              <a:gd name="T1" fmla="*/ 53 h 106"/>
              <a:gd name="T2" fmla="*/ 104 w 106"/>
              <a:gd name="T3" fmla="*/ 22 h 106"/>
              <a:gd name="T4" fmla="*/ 72 w 106"/>
              <a:gd name="T5" fmla="*/ 4 h 106"/>
              <a:gd name="T6" fmla="*/ 31 w 106"/>
              <a:gd name="T7" fmla="*/ 2 h 106"/>
              <a:gd name="T8" fmla="*/ 2 w 106"/>
              <a:gd name="T9" fmla="*/ 26 h 106"/>
              <a:gd name="T10" fmla="*/ 23 w 106"/>
              <a:gd name="T11" fmla="*/ 53 h 106"/>
              <a:gd name="T12" fmla="*/ 1 w 106"/>
              <a:gd name="T13" fmla="*/ 77 h 106"/>
              <a:gd name="T14" fmla="*/ 5 w 106"/>
              <a:gd name="T15" fmla="*/ 105 h 106"/>
              <a:gd name="T16" fmla="*/ 32 w 106"/>
              <a:gd name="T17" fmla="*/ 104 h 106"/>
              <a:gd name="T18" fmla="*/ 74 w 106"/>
              <a:gd name="T19" fmla="*/ 104 h 106"/>
              <a:gd name="T20" fmla="*/ 80 w 106"/>
              <a:gd name="T21" fmla="*/ 104 h 106"/>
              <a:gd name="T22" fmla="*/ 104 w 106"/>
              <a:gd name="T23" fmla="*/ 75 h 106"/>
              <a:gd name="T24" fmla="*/ 77 w 106"/>
              <a:gd name="T25" fmla="*/ 9 h 106"/>
              <a:gd name="T26" fmla="*/ 96 w 106"/>
              <a:gd name="T27" fmla="*/ 24 h 106"/>
              <a:gd name="T28" fmla="*/ 90 w 106"/>
              <a:gd name="T29" fmla="*/ 36 h 106"/>
              <a:gd name="T30" fmla="*/ 85 w 106"/>
              <a:gd name="T31" fmla="*/ 31 h 106"/>
              <a:gd name="T32" fmla="*/ 85 w 106"/>
              <a:gd name="T33" fmla="*/ 31 h 106"/>
              <a:gd name="T34" fmla="*/ 75 w 106"/>
              <a:gd name="T35" fmla="*/ 21 h 106"/>
              <a:gd name="T36" fmla="*/ 75 w 106"/>
              <a:gd name="T37" fmla="*/ 21 h 106"/>
              <a:gd name="T38" fmla="*/ 75 w 106"/>
              <a:gd name="T39" fmla="*/ 21 h 106"/>
              <a:gd name="T40" fmla="*/ 75 w 106"/>
              <a:gd name="T41" fmla="*/ 20 h 106"/>
              <a:gd name="T42" fmla="*/ 77 w 106"/>
              <a:gd name="T43" fmla="*/ 9 h 106"/>
              <a:gd name="T44" fmla="*/ 80 w 106"/>
              <a:gd name="T45" fmla="*/ 33 h 106"/>
              <a:gd name="T46" fmla="*/ 15 w 106"/>
              <a:gd name="T47" fmla="*/ 84 h 106"/>
              <a:gd name="T48" fmla="*/ 80 w 106"/>
              <a:gd name="T49" fmla="*/ 33 h 106"/>
              <a:gd name="T50" fmla="*/ 10 w 106"/>
              <a:gd name="T51" fmla="*/ 29 h 106"/>
              <a:gd name="T52" fmla="*/ 32 w 106"/>
              <a:gd name="T53" fmla="*/ 14 h 106"/>
              <a:gd name="T54" fmla="*/ 25 w 106"/>
              <a:gd name="T55" fmla="*/ 24 h 106"/>
              <a:gd name="T56" fmla="*/ 35 w 106"/>
              <a:gd name="T57" fmla="*/ 17 h 106"/>
              <a:gd name="T58" fmla="*/ 37 w 106"/>
              <a:gd name="T59" fmla="*/ 26 h 106"/>
              <a:gd name="T60" fmla="*/ 41 w 106"/>
              <a:gd name="T61" fmla="*/ 29 h 106"/>
              <a:gd name="T62" fmla="*/ 47 w 106"/>
              <a:gd name="T63" fmla="*/ 29 h 106"/>
              <a:gd name="T64" fmla="*/ 10 w 106"/>
              <a:gd name="T65" fmla="*/ 29 h 106"/>
              <a:gd name="T66" fmla="*/ 67 w 106"/>
              <a:gd name="T67" fmla="*/ 19 h 106"/>
              <a:gd name="T68" fmla="*/ 12 w 106"/>
              <a:gd name="T69" fmla="*/ 80 h 106"/>
              <a:gd name="T70" fmla="*/ 67 w 106"/>
              <a:gd name="T71" fmla="*/ 19 h 106"/>
              <a:gd name="T72" fmla="*/ 8 w 106"/>
              <a:gd name="T73" fmla="*/ 98 h 106"/>
              <a:gd name="T74" fmla="*/ 22 w 106"/>
              <a:gd name="T75" fmla="*/ 98 h 106"/>
              <a:gd name="T76" fmla="*/ 28 w 106"/>
              <a:gd name="T77" fmla="*/ 97 h 106"/>
              <a:gd name="T78" fmla="*/ 25 w 106"/>
              <a:gd name="T79" fmla="*/ 94 h 106"/>
              <a:gd name="T80" fmla="*/ 86 w 106"/>
              <a:gd name="T81" fmla="*/ 39 h 106"/>
              <a:gd name="T82" fmla="*/ 77 w 106"/>
              <a:gd name="T83" fmla="*/ 96 h 106"/>
              <a:gd name="T84" fmla="*/ 59 w 106"/>
              <a:gd name="T85" fmla="*/ 77 h 106"/>
              <a:gd name="T86" fmla="*/ 81 w 106"/>
              <a:gd name="T87" fmla="*/ 62 h 106"/>
              <a:gd name="T88" fmla="*/ 77 w 106"/>
              <a:gd name="T89" fmla="*/ 69 h 106"/>
              <a:gd name="T90" fmla="*/ 84 w 106"/>
              <a:gd name="T91" fmla="*/ 66 h 106"/>
              <a:gd name="T92" fmla="*/ 83 w 106"/>
              <a:gd name="T93" fmla="*/ 78 h 106"/>
              <a:gd name="T94" fmla="*/ 86 w 106"/>
              <a:gd name="T95" fmla="*/ 81 h 106"/>
              <a:gd name="T96" fmla="*/ 96 w 106"/>
              <a:gd name="T97" fmla="*/ 77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06" h="106">
                <a:moveTo>
                  <a:pt x="104" y="75"/>
                </a:moveTo>
                <a:cubicBezTo>
                  <a:pt x="83" y="53"/>
                  <a:pt x="83" y="53"/>
                  <a:pt x="83" y="53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5" y="31"/>
                  <a:pt x="106" y="27"/>
                  <a:pt x="104" y="22"/>
                </a:cubicBezTo>
                <a:cubicBezTo>
                  <a:pt x="102" y="17"/>
                  <a:pt x="92" y="9"/>
                  <a:pt x="87" y="4"/>
                </a:cubicBezTo>
                <a:cubicBezTo>
                  <a:pt x="83" y="0"/>
                  <a:pt x="76" y="0"/>
                  <a:pt x="72" y="4"/>
                </a:cubicBezTo>
                <a:cubicBezTo>
                  <a:pt x="52" y="23"/>
                  <a:pt x="52" y="23"/>
                  <a:pt x="52" y="23"/>
                </a:cubicBezTo>
                <a:cubicBezTo>
                  <a:pt x="31" y="2"/>
                  <a:pt x="31" y="2"/>
                  <a:pt x="31" y="2"/>
                </a:cubicBezTo>
                <a:cubicBezTo>
                  <a:pt x="30" y="1"/>
                  <a:pt x="27" y="1"/>
                  <a:pt x="26" y="2"/>
                </a:cubicBezTo>
                <a:cubicBezTo>
                  <a:pt x="2" y="26"/>
                  <a:pt x="2" y="26"/>
                  <a:pt x="2" y="26"/>
                </a:cubicBezTo>
                <a:cubicBezTo>
                  <a:pt x="0" y="28"/>
                  <a:pt x="0" y="30"/>
                  <a:pt x="2" y="31"/>
                </a:cubicBezTo>
                <a:cubicBezTo>
                  <a:pt x="23" y="53"/>
                  <a:pt x="23" y="53"/>
                  <a:pt x="23" y="53"/>
                </a:cubicBezTo>
                <a:cubicBezTo>
                  <a:pt x="2" y="74"/>
                  <a:pt x="2" y="74"/>
                  <a:pt x="2" y="74"/>
                </a:cubicBezTo>
                <a:cubicBezTo>
                  <a:pt x="1" y="75"/>
                  <a:pt x="1" y="76"/>
                  <a:pt x="1" y="77"/>
                </a:cubicBezTo>
                <a:cubicBezTo>
                  <a:pt x="1" y="85"/>
                  <a:pt x="1" y="93"/>
                  <a:pt x="1" y="101"/>
                </a:cubicBezTo>
                <a:cubicBezTo>
                  <a:pt x="1" y="103"/>
                  <a:pt x="2" y="105"/>
                  <a:pt x="5" y="105"/>
                </a:cubicBezTo>
                <a:cubicBezTo>
                  <a:pt x="29" y="105"/>
                  <a:pt x="29" y="105"/>
                  <a:pt x="29" y="105"/>
                </a:cubicBezTo>
                <a:cubicBezTo>
                  <a:pt x="30" y="105"/>
                  <a:pt x="31" y="105"/>
                  <a:pt x="32" y="104"/>
                </a:cubicBezTo>
                <a:cubicBezTo>
                  <a:pt x="53" y="83"/>
                  <a:pt x="53" y="83"/>
                  <a:pt x="53" y="83"/>
                </a:cubicBezTo>
                <a:cubicBezTo>
                  <a:pt x="74" y="104"/>
                  <a:pt x="74" y="104"/>
                  <a:pt x="74" y="104"/>
                </a:cubicBezTo>
                <a:cubicBezTo>
                  <a:pt x="75" y="104"/>
                  <a:pt x="75" y="104"/>
                  <a:pt x="75" y="104"/>
                </a:cubicBezTo>
                <a:cubicBezTo>
                  <a:pt x="76" y="106"/>
                  <a:pt x="78" y="106"/>
                  <a:pt x="80" y="104"/>
                </a:cubicBezTo>
                <a:cubicBezTo>
                  <a:pt x="104" y="80"/>
                  <a:pt x="104" y="80"/>
                  <a:pt x="104" y="80"/>
                </a:cubicBezTo>
                <a:cubicBezTo>
                  <a:pt x="105" y="79"/>
                  <a:pt x="105" y="76"/>
                  <a:pt x="104" y="75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8" y="8"/>
                  <a:pt x="80" y="8"/>
                  <a:pt x="82" y="9"/>
                </a:cubicBezTo>
                <a:cubicBezTo>
                  <a:pt x="87" y="14"/>
                  <a:pt x="92" y="19"/>
                  <a:pt x="96" y="24"/>
                </a:cubicBezTo>
                <a:cubicBezTo>
                  <a:pt x="98" y="26"/>
                  <a:pt x="98" y="28"/>
                  <a:pt x="96" y="29"/>
                </a:cubicBezTo>
                <a:cubicBezTo>
                  <a:pt x="90" y="36"/>
                  <a:pt x="90" y="36"/>
                  <a:pt x="90" y="36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1"/>
                  <a:pt x="85" y="31"/>
                  <a:pt x="85" y="3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5" y="20"/>
                  <a:pt x="75" y="20"/>
                  <a:pt x="75" y="20"/>
                </a:cubicBezTo>
                <a:cubicBezTo>
                  <a:pt x="70" y="16"/>
                  <a:pt x="70" y="16"/>
                  <a:pt x="70" y="16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80" y="33"/>
                </a:moveTo>
                <a:cubicBezTo>
                  <a:pt x="80" y="33"/>
                  <a:pt x="80" y="33"/>
                  <a:pt x="80" y="33"/>
                </a:cubicBezTo>
                <a:cubicBezTo>
                  <a:pt x="61" y="52"/>
                  <a:pt x="42" y="72"/>
                  <a:pt x="22" y="91"/>
                </a:cubicBezTo>
                <a:cubicBezTo>
                  <a:pt x="15" y="84"/>
                  <a:pt x="15" y="84"/>
                  <a:pt x="15" y="84"/>
                </a:cubicBezTo>
                <a:cubicBezTo>
                  <a:pt x="73" y="25"/>
                  <a:pt x="73" y="25"/>
                  <a:pt x="73" y="25"/>
                </a:cubicBezTo>
                <a:cubicBezTo>
                  <a:pt x="76" y="28"/>
                  <a:pt x="78" y="30"/>
                  <a:pt x="80" y="33"/>
                </a:cubicBezTo>
                <a:close/>
                <a:moveTo>
                  <a:pt x="10" y="29"/>
                </a:moveTo>
                <a:cubicBezTo>
                  <a:pt x="10" y="29"/>
                  <a:pt x="10" y="29"/>
                  <a:pt x="10" y="29"/>
                </a:cubicBezTo>
                <a:cubicBezTo>
                  <a:pt x="29" y="10"/>
                  <a:pt x="29" y="10"/>
                  <a:pt x="29" y="10"/>
                </a:cubicBezTo>
                <a:cubicBezTo>
                  <a:pt x="32" y="14"/>
                  <a:pt x="32" y="14"/>
                  <a:pt x="32" y="14"/>
                </a:cubicBezTo>
                <a:cubicBezTo>
                  <a:pt x="25" y="20"/>
                  <a:pt x="25" y="20"/>
                  <a:pt x="25" y="20"/>
                </a:cubicBezTo>
                <a:cubicBezTo>
                  <a:pt x="25" y="21"/>
                  <a:pt x="25" y="23"/>
                  <a:pt x="25" y="24"/>
                </a:cubicBezTo>
                <a:cubicBezTo>
                  <a:pt x="26" y="24"/>
                  <a:pt x="28" y="24"/>
                  <a:pt x="29" y="24"/>
                </a:cubicBezTo>
                <a:cubicBezTo>
                  <a:pt x="35" y="17"/>
                  <a:pt x="35" y="17"/>
                  <a:pt x="35" y="17"/>
                </a:cubicBezTo>
                <a:cubicBezTo>
                  <a:pt x="41" y="22"/>
                  <a:pt x="41" y="22"/>
                  <a:pt x="41" y="22"/>
                </a:cubicBezTo>
                <a:cubicBezTo>
                  <a:pt x="37" y="26"/>
                  <a:pt x="37" y="26"/>
                  <a:pt x="37" y="26"/>
                </a:cubicBezTo>
                <a:cubicBezTo>
                  <a:pt x="36" y="27"/>
                  <a:pt x="36" y="28"/>
                  <a:pt x="37" y="29"/>
                </a:cubicBezTo>
                <a:cubicBezTo>
                  <a:pt x="38" y="30"/>
                  <a:pt x="40" y="30"/>
                  <a:pt x="41" y="29"/>
                </a:cubicBezTo>
                <a:cubicBezTo>
                  <a:pt x="44" y="26"/>
                  <a:pt x="44" y="26"/>
                  <a:pt x="44" y="26"/>
                </a:cubicBezTo>
                <a:cubicBezTo>
                  <a:pt x="47" y="29"/>
                  <a:pt x="47" y="29"/>
                  <a:pt x="47" y="29"/>
                </a:cubicBezTo>
                <a:cubicBezTo>
                  <a:pt x="29" y="47"/>
                  <a:pt x="29" y="47"/>
                  <a:pt x="29" y="47"/>
                </a:cubicBezTo>
                <a:cubicBezTo>
                  <a:pt x="10" y="29"/>
                  <a:pt x="10" y="29"/>
                  <a:pt x="10" y="29"/>
                </a:cubicBezTo>
                <a:close/>
                <a:moveTo>
                  <a:pt x="67" y="19"/>
                </a:moveTo>
                <a:cubicBezTo>
                  <a:pt x="67" y="19"/>
                  <a:pt x="67" y="19"/>
                  <a:pt x="67" y="19"/>
                </a:cubicBezTo>
                <a:cubicBezTo>
                  <a:pt x="70" y="22"/>
                  <a:pt x="70" y="22"/>
                  <a:pt x="70" y="22"/>
                </a:cubicBezTo>
                <a:cubicBezTo>
                  <a:pt x="12" y="80"/>
                  <a:pt x="12" y="80"/>
                  <a:pt x="12" y="80"/>
                </a:cubicBezTo>
                <a:cubicBezTo>
                  <a:pt x="9" y="78"/>
                  <a:pt x="9" y="78"/>
                  <a:pt x="9" y="78"/>
                </a:cubicBezTo>
                <a:cubicBezTo>
                  <a:pt x="67" y="19"/>
                  <a:pt x="67" y="19"/>
                  <a:pt x="67" y="19"/>
                </a:cubicBezTo>
                <a:close/>
                <a:moveTo>
                  <a:pt x="8" y="98"/>
                </a:moveTo>
                <a:cubicBezTo>
                  <a:pt x="8" y="98"/>
                  <a:pt x="8" y="98"/>
                  <a:pt x="8" y="98"/>
                </a:cubicBezTo>
                <a:cubicBezTo>
                  <a:pt x="8" y="84"/>
                  <a:pt x="8" y="84"/>
                  <a:pt x="8" y="84"/>
                </a:cubicBezTo>
                <a:cubicBezTo>
                  <a:pt x="22" y="98"/>
                  <a:pt x="22" y="98"/>
                  <a:pt x="22" y="98"/>
                </a:cubicBezTo>
                <a:cubicBezTo>
                  <a:pt x="8" y="98"/>
                  <a:pt x="8" y="98"/>
                  <a:pt x="8" y="98"/>
                </a:cubicBezTo>
                <a:close/>
                <a:moveTo>
                  <a:pt x="28" y="97"/>
                </a:moveTo>
                <a:cubicBezTo>
                  <a:pt x="28" y="97"/>
                  <a:pt x="28" y="97"/>
                  <a:pt x="28" y="97"/>
                </a:cubicBezTo>
                <a:cubicBezTo>
                  <a:pt x="25" y="94"/>
                  <a:pt x="25" y="94"/>
                  <a:pt x="25" y="94"/>
                </a:cubicBezTo>
                <a:cubicBezTo>
                  <a:pt x="45" y="75"/>
                  <a:pt x="64" y="55"/>
                  <a:pt x="84" y="36"/>
                </a:cubicBezTo>
                <a:cubicBezTo>
                  <a:pt x="86" y="39"/>
                  <a:pt x="86" y="39"/>
                  <a:pt x="86" y="39"/>
                </a:cubicBezTo>
                <a:cubicBezTo>
                  <a:pt x="28" y="97"/>
                  <a:pt x="28" y="97"/>
                  <a:pt x="28" y="97"/>
                </a:cubicBezTo>
                <a:close/>
                <a:moveTo>
                  <a:pt x="77" y="96"/>
                </a:moveTo>
                <a:cubicBezTo>
                  <a:pt x="77" y="96"/>
                  <a:pt x="77" y="96"/>
                  <a:pt x="77" y="96"/>
                </a:cubicBezTo>
                <a:cubicBezTo>
                  <a:pt x="59" y="77"/>
                  <a:pt x="59" y="77"/>
                  <a:pt x="59" y="77"/>
                </a:cubicBezTo>
                <a:cubicBezTo>
                  <a:pt x="77" y="59"/>
                  <a:pt x="77" y="59"/>
                  <a:pt x="77" y="59"/>
                </a:cubicBezTo>
                <a:cubicBezTo>
                  <a:pt x="81" y="62"/>
                  <a:pt x="81" y="62"/>
                  <a:pt x="81" y="62"/>
                </a:cubicBezTo>
                <a:cubicBezTo>
                  <a:pt x="77" y="66"/>
                  <a:pt x="77" y="66"/>
                  <a:pt x="77" y="66"/>
                </a:cubicBezTo>
                <a:cubicBezTo>
                  <a:pt x="77" y="67"/>
                  <a:pt x="77" y="68"/>
                  <a:pt x="77" y="69"/>
                </a:cubicBezTo>
                <a:cubicBezTo>
                  <a:pt x="78" y="70"/>
                  <a:pt x="80" y="70"/>
                  <a:pt x="81" y="69"/>
                </a:cubicBezTo>
                <a:cubicBezTo>
                  <a:pt x="84" y="66"/>
                  <a:pt x="84" y="66"/>
                  <a:pt x="84" y="66"/>
                </a:cubicBezTo>
                <a:cubicBezTo>
                  <a:pt x="89" y="71"/>
                  <a:pt x="89" y="71"/>
                  <a:pt x="89" y="71"/>
                </a:cubicBezTo>
                <a:cubicBezTo>
                  <a:pt x="83" y="78"/>
                  <a:pt x="83" y="78"/>
                  <a:pt x="83" y="78"/>
                </a:cubicBezTo>
                <a:cubicBezTo>
                  <a:pt x="82" y="78"/>
                  <a:pt x="82" y="80"/>
                  <a:pt x="83" y="81"/>
                </a:cubicBezTo>
                <a:cubicBezTo>
                  <a:pt x="84" y="82"/>
                  <a:pt x="85" y="82"/>
                  <a:pt x="86" y="81"/>
                </a:cubicBezTo>
                <a:cubicBezTo>
                  <a:pt x="93" y="74"/>
                  <a:pt x="93" y="74"/>
                  <a:pt x="93" y="74"/>
                </a:cubicBezTo>
                <a:cubicBezTo>
                  <a:pt x="96" y="77"/>
                  <a:pt x="96" y="77"/>
                  <a:pt x="96" y="77"/>
                </a:cubicBezTo>
                <a:cubicBezTo>
                  <a:pt x="77" y="96"/>
                  <a:pt x="77" y="96"/>
                  <a:pt x="77" y="9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视频介绍</a:t>
            </a:r>
            <a:endParaRPr lang="en-US" altLang="zh-CN" sz="200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22" name="矩形 21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Group 65">
            <a:extLst>
              <a:ext uri="{FF2B5EF4-FFF2-40B4-BE49-F238E27FC236}">
                <a16:creationId xmlns:a16="http://schemas.microsoft.com/office/drawing/2014/main" id="{0E54893E-48BD-5CB0-6256-74AFBCAC34D4}"/>
              </a:ext>
            </a:extLst>
          </p:cNvPr>
          <p:cNvGrpSpPr/>
          <p:nvPr/>
        </p:nvGrpSpPr>
        <p:grpSpPr bwMode="auto">
          <a:xfrm>
            <a:off x="3059832" y="324841"/>
            <a:ext cx="5944828" cy="4659982"/>
            <a:chOff x="3243" y="1030"/>
            <a:chExt cx="2132" cy="1567"/>
          </a:xfrm>
        </p:grpSpPr>
        <p:sp>
          <p:nvSpPr>
            <p:cNvPr id="15" name="Oval 66">
              <a:extLst>
                <a:ext uri="{FF2B5EF4-FFF2-40B4-BE49-F238E27FC236}">
                  <a16:creationId xmlns:a16="http://schemas.microsoft.com/office/drawing/2014/main" id="{E56D2852-6394-81E5-72EC-D60E72EE5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43" y="2555"/>
              <a:ext cx="2132" cy="42"/>
            </a:xfrm>
            <a:prstGeom prst="ellipse">
              <a:avLst/>
            </a:prstGeom>
            <a:gradFill rotWithShape="1">
              <a:gsLst>
                <a:gs pos="0">
                  <a:schemeClr val="accent5">
                    <a:alpha val="50000"/>
                  </a:schemeClr>
                </a:gs>
                <a:gs pos="100000">
                  <a:srgbClr val="F8F8F8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pic>
          <p:nvPicPr>
            <p:cNvPr id="16" name="Picture 67" descr="2">
              <a:extLst>
                <a:ext uri="{FF2B5EF4-FFF2-40B4-BE49-F238E27FC236}">
                  <a16:creationId xmlns:a16="http://schemas.microsoft.com/office/drawing/2014/main" id="{4D59809F-ACAA-1A49-080F-81438BC3D6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22" y="1030"/>
              <a:ext cx="2025" cy="1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8" name="1692087715907">
            <a:hlinkClick r:id="" action="ppaction://media"/>
            <a:extLst>
              <a:ext uri="{FF2B5EF4-FFF2-40B4-BE49-F238E27FC236}">
                <a16:creationId xmlns:a16="http://schemas.microsoft.com/office/drawing/2014/main" id="{137A2A65-1BCE-E46A-0C9C-6EA59481D2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99313" y="483518"/>
            <a:ext cx="5228528" cy="324036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0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4573570" y="2676794"/>
            <a:ext cx="973343" cy="612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技术架构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展望</a:t>
            </a:r>
          </a:p>
        </p:txBody>
      </p:sp>
      <p:sp>
        <p:nvSpPr>
          <p:cNvPr id="39" name="矩形 38"/>
          <p:cNvSpPr/>
          <p:nvPr/>
        </p:nvSpPr>
        <p:spPr>
          <a:xfrm>
            <a:off x="5479048" y="2028442"/>
            <a:ext cx="27363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总结与展望</a:t>
            </a:r>
          </a:p>
        </p:txBody>
      </p:sp>
      <p:sp>
        <p:nvSpPr>
          <p:cNvPr id="41" name="矩形 40"/>
          <p:cNvSpPr/>
          <p:nvPr/>
        </p:nvSpPr>
        <p:spPr>
          <a:xfrm>
            <a:off x="4573570" y="1790523"/>
            <a:ext cx="9345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05</a:t>
            </a:r>
            <a:endParaRPr lang="zh-CN" altLang="en-US" sz="48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2517744"/>
            <a:ext cx="9144000" cy="54006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555526"/>
            <a:ext cx="736037" cy="74707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537" y="490057"/>
            <a:ext cx="2330940" cy="9937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3294112" y="1125349"/>
            <a:ext cx="2555776" cy="47429"/>
            <a:chOff x="2190216" y="0"/>
            <a:chExt cx="4752528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3832860" y="313244"/>
            <a:ext cx="14782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n w="6350">
                  <a:noFill/>
                </a:ln>
                <a:solidFill>
                  <a:schemeClr val="accent1"/>
                </a:solidFill>
                <a:latin typeface="Impact" pitchFamily="34" charset="0"/>
                <a:ea typeface="微软雅黑" pitchFamily="34" charset="-122"/>
              </a:rPr>
              <a:t>目  录</a:t>
            </a:r>
            <a:endParaRPr lang="en-US" altLang="zh-CN" sz="2800" b="1">
              <a:ln w="6350">
                <a:noFill/>
              </a:ln>
              <a:solidFill>
                <a:schemeClr val="accent1"/>
              </a:solidFill>
              <a:latin typeface="Impact" pitchFamily="34" charset="0"/>
              <a:ea typeface="微软雅黑" pitchFamily="34" charset="-122"/>
            </a:endParaRPr>
          </a:p>
          <a:p>
            <a:pPr algn="ctr"/>
            <a:r>
              <a:rPr lang="en-US" altLang="zh-CN" sz="160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CONTENTS</a:t>
            </a:r>
            <a:endParaRPr lang="zh-CN" altLang="en-US" sz="160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22514" y="2571750"/>
            <a:ext cx="1512542" cy="1895740"/>
            <a:chOff x="522514" y="3027330"/>
            <a:chExt cx="1512542" cy="1440160"/>
          </a:xfrm>
        </p:grpSpPr>
        <p:sp>
          <p:nvSpPr>
            <p:cNvPr id="54" name="矩形 53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5" name="直接连接符 54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Freeform 9"/>
          <p:cNvSpPr>
            <a:spLocks noEditPoints="1"/>
          </p:cNvSpPr>
          <p:nvPr/>
        </p:nvSpPr>
        <p:spPr bwMode="auto">
          <a:xfrm>
            <a:off x="7681431" y="2080217"/>
            <a:ext cx="380484" cy="247914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10"/>
          <p:cNvSpPr>
            <a:spLocks noEditPoints="1"/>
          </p:cNvSpPr>
          <p:nvPr/>
        </p:nvSpPr>
        <p:spPr bwMode="auto">
          <a:xfrm>
            <a:off x="2800042" y="2062748"/>
            <a:ext cx="286864" cy="287612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1" name="Freeform 11"/>
          <p:cNvSpPr>
            <a:spLocks noEditPoints="1"/>
          </p:cNvSpPr>
          <p:nvPr/>
        </p:nvSpPr>
        <p:spPr bwMode="auto">
          <a:xfrm>
            <a:off x="6084764" y="2046842"/>
            <a:ext cx="246418" cy="313076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12"/>
          <p:cNvSpPr>
            <a:spLocks noEditPoints="1"/>
          </p:cNvSpPr>
          <p:nvPr/>
        </p:nvSpPr>
        <p:spPr bwMode="auto">
          <a:xfrm>
            <a:off x="4464895" y="2050257"/>
            <a:ext cx="214210" cy="30783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Freeform 13"/>
          <p:cNvSpPr>
            <a:spLocks noEditPoints="1"/>
          </p:cNvSpPr>
          <p:nvPr/>
        </p:nvSpPr>
        <p:spPr bwMode="auto">
          <a:xfrm>
            <a:off x="1100223" y="2059245"/>
            <a:ext cx="349030" cy="28985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2234892" y="2608816"/>
            <a:ext cx="1512542" cy="1895740"/>
            <a:chOff x="522514" y="3027330"/>
            <a:chExt cx="1512542" cy="1440160"/>
          </a:xfrm>
        </p:grpSpPr>
        <p:sp>
          <p:nvSpPr>
            <p:cNvPr id="75" name="矩形 74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6" name="直接连接符 75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组合 76"/>
          <p:cNvGrpSpPr/>
          <p:nvPr/>
        </p:nvGrpSpPr>
        <p:grpSpPr>
          <a:xfrm>
            <a:off x="3818164" y="2571750"/>
            <a:ext cx="1512542" cy="1895740"/>
            <a:chOff x="522514" y="3027330"/>
            <a:chExt cx="1512542" cy="1440160"/>
          </a:xfrm>
        </p:grpSpPr>
        <p:sp>
          <p:nvSpPr>
            <p:cNvPr id="78" name="矩形 77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9" name="直接连接符 78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5475514" y="2571750"/>
            <a:ext cx="1512542" cy="1895740"/>
            <a:chOff x="522514" y="3027330"/>
            <a:chExt cx="1512542" cy="1440160"/>
          </a:xfrm>
        </p:grpSpPr>
        <p:sp>
          <p:nvSpPr>
            <p:cNvPr id="81" name="矩形 80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组合 82"/>
          <p:cNvGrpSpPr/>
          <p:nvPr/>
        </p:nvGrpSpPr>
        <p:grpSpPr>
          <a:xfrm>
            <a:off x="7120164" y="2571750"/>
            <a:ext cx="1512542" cy="1895740"/>
            <a:chOff x="522514" y="3027330"/>
            <a:chExt cx="1512542" cy="1440160"/>
          </a:xfrm>
        </p:grpSpPr>
        <p:sp>
          <p:nvSpPr>
            <p:cNvPr id="84" name="矩形 83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5" name="直接连接符 84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矩形 58"/>
          <p:cNvSpPr/>
          <p:nvPr/>
        </p:nvSpPr>
        <p:spPr>
          <a:xfrm>
            <a:off x="4018000" y="3111789"/>
            <a:ext cx="1107997" cy="14000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深度学习模型</a:t>
            </a:r>
            <a:endParaRPr lang="en-US" altLang="zh-CN" sz="1200" b="1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机器学习算法</a:t>
            </a:r>
            <a:endParaRPr lang="en-US" altLang="zh-CN" sz="1200" b="1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精确提取信息</a:t>
            </a:r>
            <a:endParaRPr lang="en-US" altLang="zh-CN" sz="1200" b="1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科学评价指标</a:t>
            </a:r>
            <a:endParaRPr lang="en-US" altLang="zh-CN" sz="1200" b="1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endParaRPr lang="zh-CN" altLang="en-US" sz="10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519194" y="3111789"/>
            <a:ext cx="800219" cy="11667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文件上传</a:t>
            </a:r>
          </a:p>
          <a:p>
            <a:pPr algn="ctr">
              <a:lnSpc>
                <a:spcPct val="150000"/>
              </a:lnSpc>
            </a:pPr>
            <a:r>
              <a:rPr lang="zh-CN" altLang="en-US" sz="12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简历解析</a:t>
            </a:r>
          </a:p>
          <a:p>
            <a:pPr algn="ctr">
              <a:lnSpc>
                <a:spcPct val="150000"/>
              </a:lnSpc>
            </a:pPr>
            <a:r>
              <a:rPr lang="zh-CN" altLang="en-US" sz="12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人岗匹配</a:t>
            </a:r>
            <a:endParaRPr lang="en-US" altLang="zh-CN" sz="1200" b="1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信息展示</a:t>
            </a:r>
          </a:p>
        </p:txBody>
      </p:sp>
      <p:sp>
        <p:nvSpPr>
          <p:cNvPr id="61" name="矩形 60"/>
          <p:cNvSpPr/>
          <p:nvPr/>
        </p:nvSpPr>
        <p:spPr>
          <a:xfrm>
            <a:off x="866500" y="3111789"/>
            <a:ext cx="800219" cy="889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市场背景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系统需求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应用场景</a:t>
            </a:r>
          </a:p>
        </p:txBody>
      </p:sp>
      <p:sp>
        <p:nvSpPr>
          <p:cNvPr id="62" name="矩形 61"/>
          <p:cNvSpPr/>
          <p:nvPr/>
        </p:nvSpPr>
        <p:spPr>
          <a:xfrm>
            <a:off x="7484046" y="3111789"/>
            <a:ext cx="800219" cy="6127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技术架构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展望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5831353" y="3111789"/>
            <a:ext cx="800219" cy="3357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视频介绍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3941057" y="2667289"/>
            <a:ext cx="12618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创新点与亮点</a:t>
            </a:r>
          </a:p>
        </p:txBody>
      </p:sp>
      <p:sp>
        <p:nvSpPr>
          <p:cNvPr id="65" name="矩形 64"/>
          <p:cNvSpPr/>
          <p:nvPr/>
        </p:nvSpPr>
        <p:spPr>
          <a:xfrm>
            <a:off x="2467899" y="2667289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系统功能</a:t>
            </a:r>
          </a:p>
        </p:txBody>
      </p:sp>
      <p:sp>
        <p:nvSpPr>
          <p:cNvPr id="66" name="矩形 65"/>
          <p:cNvSpPr/>
          <p:nvPr/>
        </p:nvSpPr>
        <p:spPr>
          <a:xfrm>
            <a:off x="697527" y="2667289"/>
            <a:ext cx="11381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系统介绍</a:t>
            </a:r>
          </a:p>
        </p:txBody>
      </p:sp>
      <p:sp>
        <p:nvSpPr>
          <p:cNvPr id="67" name="矩形 66"/>
          <p:cNvSpPr/>
          <p:nvPr/>
        </p:nvSpPr>
        <p:spPr>
          <a:xfrm>
            <a:off x="7342983" y="2667289"/>
            <a:ext cx="10823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总结与展望</a:t>
            </a:r>
          </a:p>
        </p:txBody>
      </p:sp>
      <p:sp>
        <p:nvSpPr>
          <p:cNvPr id="68" name="矩形 67"/>
          <p:cNvSpPr/>
          <p:nvPr/>
        </p:nvSpPr>
        <p:spPr>
          <a:xfrm>
            <a:off x="5780058" y="2667289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系统测试</a:t>
            </a:r>
          </a:p>
        </p:txBody>
      </p:sp>
      <p:pic>
        <p:nvPicPr>
          <p:cNvPr id="38" name="图片 37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76" y="584693"/>
            <a:ext cx="490633" cy="497992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27" y="517443"/>
            <a:ext cx="1553776" cy="6624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031F3099-30E2-7CA0-49FB-C101B4910747}"/>
              </a:ext>
            </a:extLst>
          </p:cNvPr>
          <p:cNvSpPr/>
          <p:nvPr/>
        </p:nvSpPr>
        <p:spPr>
          <a:xfrm>
            <a:off x="6084168" y="2571750"/>
            <a:ext cx="2304256" cy="1177089"/>
          </a:xfrm>
          <a:prstGeom prst="roundRect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>
                <a:solidFill>
                  <a:schemeClr val="tx1"/>
                </a:solidFill>
              </a:rPr>
              <a:t>NER</a:t>
            </a:r>
            <a:r>
              <a:rPr lang="zh-CN" altLang="en-US">
                <a:solidFill>
                  <a:schemeClr val="tx1"/>
                </a:solidFill>
              </a:rPr>
              <a:t>模型</a:t>
            </a:r>
          </a:p>
        </p:txBody>
      </p:sp>
      <p:sp>
        <p:nvSpPr>
          <p:cNvPr id="29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技术架构</a:t>
            </a:r>
            <a:endParaRPr lang="en-US" altLang="zh-CN" sz="200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33" name="矩形 32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76" y="584693"/>
            <a:ext cx="490633" cy="497992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27" y="517443"/>
            <a:ext cx="1553776" cy="662436"/>
          </a:xfrm>
          <a:prstGeom prst="rect">
            <a:avLst/>
          </a:prstGeom>
        </p:spPr>
      </p:pic>
      <p:grpSp>
        <p:nvGrpSpPr>
          <p:cNvPr id="38" name="组合 37">
            <a:extLst>
              <a:ext uri="{FF2B5EF4-FFF2-40B4-BE49-F238E27FC236}">
                <a16:creationId xmlns:a16="http://schemas.microsoft.com/office/drawing/2014/main" id="{C993B22C-CF8F-65D4-86CB-90B9C9E8C638}"/>
              </a:ext>
            </a:extLst>
          </p:cNvPr>
          <p:cNvGrpSpPr/>
          <p:nvPr/>
        </p:nvGrpSpPr>
        <p:grpSpPr>
          <a:xfrm>
            <a:off x="853315" y="1082685"/>
            <a:ext cx="4351195" cy="3764249"/>
            <a:chOff x="1330962" y="815348"/>
            <a:chExt cx="6289040" cy="5684495"/>
          </a:xfrm>
        </p:grpSpPr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AC784E3B-2480-0710-5CBD-DAC299A6F5EA}"/>
                </a:ext>
              </a:extLst>
            </p:cNvPr>
            <p:cNvSpPr/>
            <p:nvPr/>
          </p:nvSpPr>
          <p:spPr>
            <a:xfrm>
              <a:off x="3312162" y="3428990"/>
              <a:ext cx="2057272" cy="2133598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Spring Boot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088A4F6F-94C1-BB78-1744-24A7E1F9C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17370" y="3734312"/>
              <a:ext cx="2057272" cy="1112000"/>
            </a:xfrm>
            <a:prstGeom prst="rect">
              <a:avLst/>
            </a:prstGeom>
            <a:ln>
              <a:noFill/>
            </a:ln>
          </p:spPr>
        </p:pic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310D8693-0A59-03D1-2B91-C03FA37809FD}"/>
                </a:ext>
              </a:extLst>
            </p:cNvPr>
            <p:cNvSpPr/>
            <p:nvPr/>
          </p:nvSpPr>
          <p:spPr>
            <a:xfrm>
              <a:off x="1330962" y="822961"/>
              <a:ext cx="1686559" cy="822959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tint val="66000"/>
                    <a:satMod val="160000"/>
                  </a:schemeClr>
                </a:gs>
                <a:gs pos="50000">
                  <a:schemeClr val="accent5">
                    <a:tint val="44500"/>
                    <a:satMod val="160000"/>
                  </a:schemeClr>
                </a:gs>
                <a:gs pos="100000">
                  <a:schemeClr val="accent5"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Client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49929771-3BAD-5C06-C676-93201DD080F2}"/>
                </a:ext>
              </a:extLst>
            </p:cNvPr>
            <p:cNvSpPr/>
            <p:nvPr/>
          </p:nvSpPr>
          <p:spPr>
            <a:xfrm>
              <a:off x="1330962" y="3428990"/>
              <a:ext cx="1686559" cy="3070853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Back End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633392B2-35C6-190B-BC39-2C2D486AAD2F}"/>
                </a:ext>
              </a:extLst>
            </p:cNvPr>
            <p:cNvSpPr/>
            <p:nvPr/>
          </p:nvSpPr>
          <p:spPr>
            <a:xfrm>
              <a:off x="1330962" y="1760215"/>
              <a:ext cx="1686559" cy="1554480"/>
            </a:xfrm>
            <a:prstGeom prst="roundRect">
              <a:avLst/>
            </a:prstGeom>
            <a:gradFill flip="none" rotWithShape="1">
              <a:gsLst>
                <a:gs pos="0">
                  <a:schemeClr val="accent6">
                    <a:tint val="66000"/>
                    <a:satMod val="160000"/>
                  </a:schemeClr>
                </a:gs>
                <a:gs pos="50000">
                  <a:schemeClr val="accent6">
                    <a:tint val="44500"/>
                    <a:satMod val="160000"/>
                  </a:schemeClr>
                </a:gs>
                <a:gs pos="100000">
                  <a:schemeClr val="accent6"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Front End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39989948-76EC-523C-70AF-2024A34EB774}"/>
                </a:ext>
              </a:extLst>
            </p:cNvPr>
            <p:cNvSpPr/>
            <p:nvPr/>
          </p:nvSpPr>
          <p:spPr>
            <a:xfrm>
              <a:off x="3312162" y="815348"/>
              <a:ext cx="4307840" cy="822959"/>
            </a:xfrm>
            <a:prstGeom prst="roundRect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EDB564BB-6456-66B2-37FA-A0FDC744FC0F}"/>
                </a:ext>
              </a:extLst>
            </p:cNvPr>
            <p:cNvSpPr/>
            <p:nvPr/>
          </p:nvSpPr>
          <p:spPr>
            <a:xfrm>
              <a:off x="3312162" y="1786884"/>
              <a:ext cx="2062480" cy="1554480"/>
            </a:xfrm>
            <a:prstGeom prst="roundRect">
              <a:avLst/>
            </a:prstGeom>
            <a:gradFill flip="none" rotWithShape="1">
              <a:gsLst>
                <a:gs pos="0">
                  <a:schemeClr val="accent6">
                    <a:lumMod val="60000"/>
                    <a:lumOff val="40000"/>
                    <a:tint val="66000"/>
                    <a:satMod val="160000"/>
                  </a:schemeClr>
                </a:gs>
                <a:gs pos="50000">
                  <a:schemeClr val="accent6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chemeClr val="accent6">
                    <a:lumMod val="60000"/>
                    <a:lumOff val="40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>
                  <a:solidFill>
                    <a:schemeClr val="tx1"/>
                  </a:solidFill>
                </a:rPr>
                <a:t>Vue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9B14F82F-92D2-23E4-8838-DBC9DCD91F45}"/>
                </a:ext>
              </a:extLst>
            </p:cNvPr>
            <p:cNvSpPr/>
            <p:nvPr/>
          </p:nvSpPr>
          <p:spPr>
            <a:xfrm>
              <a:off x="5557522" y="1767833"/>
              <a:ext cx="2062480" cy="701045"/>
            </a:xfrm>
            <a:prstGeom prst="roundRect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7" name="矩形: 圆角 46">
              <a:extLst>
                <a:ext uri="{FF2B5EF4-FFF2-40B4-BE49-F238E27FC236}">
                  <a16:creationId xmlns:a16="http://schemas.microsoft.com/office/drawing/2014/main" id="{30EDECE9-1DF0-CE13-D479-FEB124542237}"/>
                </a:ext>
              </a:extLst>
            </p:cNvPr>
            <p:cNvSpPr/>
            <p:nvPr/>
          </p:nvSpPr>
          <p:spPr>
            <a:xfrm>
              <a:off x="5557522" y="2598405"/>
              <a:ext cx="2062480" cy="701045"/>
            </a:xfrm>
            <a:prstGeom prst="roundRect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: 圆角 47">
              <a:extLst>
                <a:ext uri="{FF2B5EF4-FFF2-40B4-BE49-F238E27FC236}">
                  <a16:creationId xmlns:a16="http://schemas.microsoft.com/office/drawing/2014/main" id="{D6032558-8D55-5F50-F01B-895E4FD92830}"/>
                </a:ext>
              </a:extLst>
            </p:cNvPr>
            <p:cNvSpPr/>
            <p:nvPr/>
          </p:nvSpPr>
          <p:spPr>
            <a:xfrm>
              <a:off x="5659122" y="3428990"/>
              <a:ext cx="1960880" cy="2133598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Flask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矩形: 圆角 48">
              <a:extLst>
                <a:ext uri="{FF2B5EF4-FFF2-40B4-BE49-F238E27FC236}">
                  <a16:creationId xmlns:a16="http://schemas.microsoft.com/office/drawing/2014/main" id="{E5BF9A45-3EFE-334C-0955-DC933E6DC7DE}"/>
                </a:ext>
              </a:extLst>
            </p:cNvPr>
            <p:cNvSpPr/>
            <p:nvPr/>
          </p:nvSpPr>
          <p:spPr>
            <a:xfrm>
              <a:off x="3312162" y="5676884"/>
              <a:ext cx="4307840" cy="822959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1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1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MySql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E2554467-CD7E-DF90-0EFF-24FB8DB2B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59122" y="3734312"/>
              <a:ext cx="1960880" cy="110726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1" name="图片 50">
              <a:extLst>
                <a:ext uri="{FF2B5EF4-FFF2-40B4-BE49-F238E27FC236}">
                  <a16:creationId xmlns:a16="http://schemas.microsoft.com/office/drawing/2014/main" id="{880BFE91-2B1F-F2A9-A72E-02629EA3C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50188" y="5718798"/>
              <a:ext cx="1176267" cy="72453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2" name="图片 51">
              <a:extLst>
                <a:ext uri="{FF2B5EF4-FFF2-40B4-BE49-F238E27FC236}">
                  <a16:creationId xmlns:a16="http://schemas.microsoft.com/office/drawing/2014/main" id="{63A2B577-D4B5-2CF6-E6C4-67924E05C5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b="31926"/>
            <a:stretch/>
          </p:blipFill>
          <p:spPr>
            <a:xfrm>
              <a:off x="4039341" y="1870107"/>
              <a:ext cx="1172538" cy="135097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3" name="图片 52">
              <a:extLst>
                <a:ext uri="{FF2B5EF4-FFF2-40B4-BE49-F238E27FC236}">
                  <a16:creationId xmlns:a16="http://schemas.microsoft.com/office/drawing/2014/main" id="{B0B161AB-1C37-4982-68E3-2F454123A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79670" y="1772704"/>
              <a:ext cx="1418185" cy="66673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4" name="图片 53">
              <a:extLst>
                <a:ext uri="{FF2B5EF4-FFF2-40B4-BE49-F238E27FC236}">
                  <a16:creationId xmlns:a16="http://schemas.microsoft.com/office/drawing/2014/main" id="{9A042395-30EE-D7E0-EE65-AED6521BA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780846" y="2660625"/>
              <a:ext cx="1615828" cy="57660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5" name="图片 54">
              <a:extLst>
                <a:ext uri="{FF2B5EF4-FFF2-40B4-BE49-F238E27FC236}">
                  <a16:creationId xmlns:a16="http://schemas.microsoft.com/office/drawing/2014/main" id="{72B6DEA2-DBE4-5D99-AC88-1A6BABFA95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483023" y="887707"/>
              <a:ext cx="1783235" cy="678239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57" name="图片 56">
            <a:extLst>
              <a:ext uri="{FF2B5EF4-FFF2-40B4-BE49-F238E27FC236}">
                <a16:creationId xmlns:a16="http://schemas.microsoft.com/office/drawing/2014/main" id="{3C61372D-54D0-B302-B217-57BB88EE9EC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92947" y="2682180"/>
            <a:ext cx="943349" cy="941363"/>
          </a:xfrm>
          <a:prstGeom prst="rect">
            <a:avLst/>
          </a:prstGeom>
        </p:spPr>
      </p:pic>
      <p:sp>
        <p:nvSpPr>
          <p:cNvPr id="59" name="箭头: 左右 58">
            <a:extLst>
              <a:ext uri="{FF2B5EF4-FFF2-40B4-BE49-F238E27FC236}">
                <a16:creationId xmlns:a16="http://schemas.microsoft.com/office/drawing/2014/main" id="{F84F4ABD-48E2-2109-41CA-307A25009B1E}"/>
              </a:ext>
            </a:extLst>
          </p:cNvPr>
          <p:cNvSpPr/>
          <p:nvPr/>
        </p:nvSpPr>
        <p:spPr>
          <a:xfrm rot="20476327">
            <a:off x="5289681" y="3305184"/>
            <a:ext cx="767243" cy="240985"/>
          </a:xfrm>
          <a:prstGeom prst="leftRightArrow">
            <a:avLst/>
          </a:prstGeom>
          <a:gradFill flip="none" rotWithShape="1">
            <a:gsLst>
              <a:gs pos="0">
                <a:schemeClr val="accent5">
                  <a:shade val="30000"/>
                  <a:satMod val="115000"/>
                </a:schemeClr>
              </a:gs>
              <a:gs pos="50000">
                <a:schemeClr val="accent5">
                  <a:shade val="67500"/>
                  <a:satMod val="115000"/>
                </a:schemeClr>
              </a:gs>
              <a:gs pos="100000">
                <a:schemeClr val="accent5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B8DD07C-3032-FCD2-A0FA-D81C8B59024F}"/>
              </a:ext>
            </a:extLst>
          </p:cNvPr>
          <p:cNvGrpSpPr/>
          <p:nvPr/>
        </p:nvGrpSpPr>
        <p:grpSpPr>
          <a:xfrm>
            <a:off x="2139948" y="1082685"/>
            <a:ext cx="3752352" cy="3747593"/>
            <a:chOff x="2043784" y="1272429"/>
            <a:chExt cx="3298824" cy="3336368"/>
          </a:xfrm>
        </p:grpSpPr>
        <p:sp>
          <p:nvSpPr>
            <p:cNvPr id="18440" name="Freeform 8"/>
            <p:cNvSpPr/>
            <p:nvPr/>
          </p:nvSpPr>
          <p:spPr bwMode="auto">
            <a:xfrm>
              <a:off x="2051720" y="1275606"/>
              <a:ext cx="2452688" cy="1384727"/>
            </a:xfrm>
            <a:custGeom>
              <a:avLst/>
              <a:gdLst>
                <a:gd name="T0" fmla="*/ 840 w 840"/>
                <a:gd name="T1" fmla="*/ 474 h 474"/>
                <a:gd name="T2" fmla="*/ 819 w 840"/>
                <a:gd name="T3" fmla="*/ 357 h 474"/>
                <a:gd name="T4" fmla="*/ 803 w 840"/>
                <a:gd name="T5" fmla="*/ 386 h 474"/>
                <a:gd name="T6" fmla="*/ 486 w 840"/>
                <a:gd name="T7" fmla="*/ 181 h 474"/>
                <a:gd name="T8" fmla="*/ 417 w 840"/>
                <a:gd name="T9" fmla="*/ 188 h 474"/>
                <a:gd name="T10" fmla="*/ 209 w 840"/>
                <a:gd name="T11" fmla="*/ 0 h 474"/>
                <a:gd name="T12" fmla="*/ 0 w 840"/>
                <a:gd name="T13" fmla="*/ 209 h 474"/>
                <a:gd name="T14" fmla="*/ 160 w 840"/>
                <a:gd name="T15" fmla="*/ 412 h 474"/>
                <a:gd name="T16" fmla="*/ 174 w 840"/>
                <a:gd name="T17" fmla="*/ 415 h 474"/>
                <a:gd name="T18" fmla="*/ 179 w 840"/>
                <a:gd name="T19" fmla="*/ 405 h 474"/>
                <a:gd name="T20" fmla="*/ 183 w 840"/>
                <a:gd name="T21" fmla="*/ 398 h 474"/>
                <a:gd name="T22" fmla="*/ 186 w 840"/>
                <a:gd name="T23" fmla="*/ 393 h 474"/>
                <a:gd name="T24" fmla="*/ 192 w 840"/>
                <a:gd name="T25" fmla="*/ 383 h 474"/>
                <a:gd name="T26" fmla="*/ 195 w 840"/>
                <a:gd name="T27" fmla="*/ 378 h 474"/>
                <a:gd name="T28" fmla="*/ 199 w 840"/>
                <a:gd name="T29" fmla="*/ 371 h 474"/>
                <a:gd name="T30" fmla="*/ 205 w 840"/>
                <a:gd name="T31" fmla="*/ 363 h 474"/>
                <a:gd name="T32" fmla="*/ 209 w 840"/>
                <a:gd name="T33" fmla="*/ 357 h 474"/>
                <a:gd name="T34" fmla="*/ 213 w 840"/>
                <a:gd name="T35" fmla="*/ 352 h 474"/>
                <a:gd name="T36" fmla="*/ 221 w 840"/>
                <a:gd name="T37" fmla="*/ 343 h 474"/>
                <a:gd name="T38" fmla="*/ 224 w 840"/>
                <a:gd name="T39" fmla="*/ 338 h 474"/>
                <a:gd name="T40" fmla="*/ 229 w 840"/>
                <a:gd name="T41" fmla="*/ 332 h 474"/>
                <a:gd name="T42" fmla="*/ 233 w 840"/>
                <a:gd name="T43" fmla="*/ 328 h 474"/>
                <a:gd name="T44" fmla="*/ 242 w 840"/>
                <a:gd name="T45" fmla="*/ 319 h 474"/>
                <a:gd name="T46" fmla="*/ 245 w 840"/>
                <a:gd name="T47" fmla="*/ 316 h 474"/>
                <a:gd name="T48" fmla="*/ 255 w 840"/>
                <a:gd name="T49" fmla="*/ 306 h 474"/>
                <a:gd name="T50" fmla="*/ 258 w 840"/>
                <a:gd name="T51" fmla="*/ 303 h 474"/>
                <a:gd name="T52" fmla="*/ 265 w 840"/>
                <a:gd name="T53" fmla="*/ 298 h 474"/>
                <a:gd name="T54" fmla="*/ 268 w 840"/>
                <a:gd name="T55" fmla="*/ 296 h 474"/>
                <a:gd name="T56" fmla="*/ 279 w 840"/>
                <a:gd name="T57" fmla="*/ 286 h 474"/>
                <a:gd name="T58" fmla="*/ 282 w 840"/>
                <a:gd name="T59" fmla="*/ 284 h 474"/>
                <a:gd name="T60" fmla="*/ 305 w 840"/>
                <a:gd name="T61" fmla="*/ 268 h 474"/>
                <a:gd name="T62" fmla="*/ 307 w 840"/>
                <a:gd name="T63" fmla="*/ 267 h 474"/>
                <a:gd name="T64" fmla="*/ 322 w 840"/>
                <a:gd name="T65" fmla="*/ 259 h 474"/>
                <a:gd name="T66" fmla="*/ 324 w 840"/>
                <a:gd name="T67" fmla="*/ 258 h 474"/>
                <a:gd name="T68" fmla="*/ 350 w 840"/>
                <a:gd name="T69" fmla="*/ 245 h 474"/>
                <a:gd name="T70" fmla="*/ 351 w 840"/>
                <a:gd name="T71" fmla="*/ 244 h 474"/>
                <a:gd name="T72" fmla="*/ 368 w 840"/>
                <a:gd name="T73" fmla="*/ 237 h 474"/>
                <a:gd name="T74" fmla="*/ 369 w 840"/>
                <a:gd name="T75" fmla="*/ 237 h 474"/>
                <a:gd name="T76" fmla="*/ 397 w 840"/>
                <a:gd name="T77" fmla="*/ 228 h 474"/>
                <a:gd name="T78" fmla="*/ 399 w 840"/>
                <a:gd name="T79" fmla="*/ 227 h 474"/>
                <a:gd name="T80" fmla="*/ 418 w 840"/>
                <a:gd name="T81" fmla="*/ 223 h 474"/>
                <a:gd name="T82" fmla="*/ 492 w 840"/>
                <a:gd name="T83" fmla="*/ 215 h 474"/>
                <a:gd name="T84" fmla="*/ 796 w 840"/>
                <a:gd name="T85" fmla="*/ 389 h 474"/>
                <a:gd name="T86" fmla="*/ 757 w 840"/>
                <a:gd name="T87" fmla="*/ 389 h 474"/>
                <a:gd name="T88" fmla="*/ 840 w 840"/>
                <a:gd name="T89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40" h="474">
                  <a:moveTo>
                    <a:pt x="840" y="474"/>
                  </a:moveTo>
                  <a:cubicBezTo>
                    <a:pt x="819" y="357"/>
                    <a:pt x="819" y="357"/>
                    <a:pt x="819" y="357"/>
                  </a:cubicBezTo>
                  <a:cubicBezTo>
                    <a:pt x="803" y="386"/>
                    <a:pt x="803" y="386"/>
                    <a:pt x="803" y="386"/>
                  </a:cubicBezTo>
                  <a:cubicBezTo>
                    <a:pt x="748" y="265"/>
                    <a:pt x="627" y="181"/>
                    <a:pt x="486" y="181"/>
                  </a:cubicBezTo>
                  <a:cubicBezTo>
                    <a:pt x="463" y="181"/>
                    <a:pt x="440" y="183"/>
                    <a:pt x="417" y="188"/>
                  </a:cubicBezTo>
                  <a:cubicBezTo>
                    <a:pt x="407" y="82"/>
                    <a:pt x="318" y="0"/>
                    <a:pt x="209" y="0"/>
                  </a:cubicBezTo>
                  <a:cubicBezTo>
                    <a:pt x="94" y="0"/>
                    <a:pt x="0" y="93"/>
                    <a:pt x="0" y="209"/>
                  </a:cubicBezTo>
                  <a:cubicBezTo>
                    <a:pt x="0" y="307"/>
                    <a:pt x="68" y="389"/>
                    <a:pt x="160" y="412"/>
                  </a:cubicBezTo>
                  <a:cubicBezTo>
                    <a:pt x="164" y="413"/>
                    <a:pt x="169" y="414"/>
                    <a:pt x="174" y="415"/>
                  </a:cubicBezTo>
                  <a:cubicBezTo>
                    <a:pt x="176" y="411"/>
                    <a:pt x="177" y="408"/>
                    <a:pt x="179" y="405"/>
                  </a:cubicBezTo>
                  <a:cubicBezTo>
                    <a:pt x="180" y="403"/>
                    <a:pt x="181" y="401"/>
                    <a:pt x="183" y="398"/>
                  </a:cubicBezTo>
                  <a:cubicBezTo>
                    <a:pt x="184" y="397"/>
                    <a:pt x="185" y="395"/>
                    <a:pt x="186" y="393"/>
                  </a:cubicBezTo>
                  <a:cubicBezTo>
                    <a:pt x="188" y="390"/>
                    <a:pt x="190" y="386"/>
                    <a:pt x="192" y="383"/>
                  </a:cubicBezTo>
                  <a:cubicBezTo>
                    <a:pt x="193" y="381"/>
                    <a:pt x="194" y="380"/>
                    <a:pt x="195" y="378"/>
                  </a:cubicBezTo>
                  <a:cubicBezTo>
                    <a:pt x="196" y="376"/>
                    <a:pt x="198" y="374"/>
                    <a:pt x="199" y="371"/>
                  </a:cubicBezTo>
                  <a:cubicBezTo>
                    <a:pt x="201" y="369"/>
                    <a:pt x="203" y="366"/>
                    <a:pt x="205" y="363"/>
                  </a:cubicBezTo>
                  <a:cubicBezTo>
                    <a:pt x="206" y="361"/>
                    <a:pt x="208" y="359"/>
                    <a:pt x="209" y="357"/>
                  </a:cubicBezTo>
                  <a:cubicBezTo>
                    <a:pt x="211" y="355"/>
                    <a:pt x="212" y="354"/>
                    <a:pt x="213" y="352"/>
                  </a:cubicBezTo>
                  <a:cubicBezTo>
                    <a:pt x="215" y="349"/>
                    <a:pt x="218" y="346"/>
                    <a:pt x="221" y="343"/>
                  </a:cubicBezTo>
                  <a:cubicBezTo>
                    <a:pt x="222" y="341"/>
                    <a:pt x="223" y="340"/>
                    <a:pt x="224" y="338"/>
                  </a:cubicBezTo>
                  <a:cubicBezTo>
                    <a:pt x="226" y="336"/>
                    <a:pt x="228" y="334"/>
                    <a:pt x="229" y="332"/>
                  </a:cubicBezTo>
                  <a:cubicBezTo>
                    <a:pt x="231" y="331"/>
                    <a:pt x="232" y="330"/>
                    <a:pt x="233" y="328"/>
                  </a:cubicBezTo>
                  <a:cubicBezTo>
                    <a:pt x="236" y="325"/>
                    <a:pt x="239" y="322"/>
                    <a:pt x="242" y="319"/>
                  </a:cubicBezTo>
                  <a:cubicBezTo>
                    <a:pt x="243" y="318"/>
                    <a:pt x="244" y="317"/>
                    <a:pt x="245" y="316"/>
                  </a:cubicBezTo>
                  <a:cubicBezTo>
                    <a:pt x="249" y="312"/>
                    <a:pt x="252" y="309"/>
                    <a:pt x="255" y="306"/>
                  </a:cubicBezTo>
                  <a:cubicBezTo>
                    <a:pt x="256" y="305"/>
                    <a:pt x="257" y="304"/>
                    <a:pt x="258" y="303"/>
                  </a:cubicBezTo>
                  <a:cubicBezTo>
                    <a:pt x="261" y="301"/>
                    <a:pt x="263" y="300"/>
                    <a:pt x="265" y="298"/>
                  </a:cubicBezTo>
                  <a:cubicBezTo>
                    <a:pt x="266" y="297"/>
                    <a:pt x="267" y="296"/>
                    <a:pt x="268" y="296"/>
                  </a:cubicBezTo>
                  <a:cubicBezTo>
                    <a:pt x="271" y="292"/>
                    <a:pt x="275" y="289"/>
                    <a:pt x="279" y="286"/>
                  </a:cubicBezTo>
                  <a:cubicBezTo>
                    <a:pt x="280" y="285"/>
                    <a:pt x="281" y="285"/>
                    <a:pt x="282" y="284"/>
                  </a:cubicBezTo>
                  <a:cubicBezTo>
                    <a:pt x="290" y="279"/>
                    <a:pt x="297" y="273"/>
                    <a:pt x="305" y="268"/>
                  </a:cubicBezTo>
                  <a:cubicBezTo>
                    <a:pt x="306" y="268"/>
                    <a:pt x="306" y="268"/>
                    <a:pt x="307" y="267"/>
                  </a:cubicBezTo>
                  <a:cubicBezTo>
                    <a:pt x="312" y="264"/>
                    <a:pt x="317" y="261"/>
                    <a:pt x="322" y="259"/>
                  </a:cubicBezTo>
                  <a:cubicBezTo>
                    <a:pt x="322" y="258"/>
                    <a:pt x="323" y="258"/>
                    <a:pt x="324" y="258"/>
                  </a:cubicBezTo>
                  <a:cubicBezTo>
                    <a:pt x="332" y="253"/>
                    <a:pt x="341" y="249"/>
                    <a:pt x="350" y="245"/>
                  </a:cubicBezTo>
                  <a:cubicBezTo>
                    <a:pt x="350" y="245"/>
                    <a:pt x="350" y="244"/>
                    <a:pt x="351" y="244"/>
                  </a:cubicBezTo>
                  <a:cubicBezTo>
                    <a:pt x="357" y="242"/>
                    <a:pt x="362" y="239"/>
                    <a:pt x="368" y="237"/>
                  </a:cubicBezTo>
                  <a:cubicBezTo>
                    <a:pt x="368" y="237"/>
                    <a:pt x="369" y="237"/>
                    <a:pt x="369" y="237"/>
                  </a:cubicBezTo>
                  <a:cubicBezTo>
                    <a:pt x="378" y="234"/>
                    <a:pt x="388" y="230"/>
                    <a:pt x="397" y="228"/>
                  </a:cubicBezTo>
                  <a:cubicBezTo>
                    <a:pt x="398" y="228"/>
                    <a:pt x="398" y="228"/>
                    <a:pt x="399" y="227"/>
                  </a:cubicBezTo>
                  <a:cubicBezTo>
                    <a:pt x="405" y="226"/>
                    <a:pt x="411" y="224"/>
                    <a:pt x="418" y="223"/>
                  </a:cubicBezTo>
                  <a:cubicBezTo>
                    <a:pt x="442" y="218"/>
                    <a:pt x="466" y="215"/>
                    <a:pt x="492" y="215"/>
                  </a:cubicBezTo>
                  <a:cubicBezTo>
                    <a:pt x="621" y="215"/>
                    <a:pt x="735" y="285"/>
                    <a:pt x="796" y="389"/>
                  </a:cubicBezTo>
                  <a:cubicBezTo>
                    <a:pt x="757" y="389"/>
                    <a:pt x="757" y="389"/>
                    <a:pt x="757" y="389"/>
                  </a:cubicBezTo>
                  <a:lnTo>
                    <a:pt x="840" y="4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1" name="Freeform 9"/>
            <p:cNvSpPr/>
            <p:nvPr/>
          </p:nvSpPr>
          <p:spPr bwMode="auto">
            <a:xfrm>
              <a:off x="3937670" y="1272429"/>
              <a:ext cx="1397000" cy="2451857"/>
            </a:xfrm>
            <a:custGeom>
              <a:avLst/>
              <a:gdLst>
                <a:gd name="T0" fmla="*/ 0 w 478"/>
                <a:gd name="T1" fmla="*/ 839 h 839"/>
                <a:gd name="T2" fmla="*/ 117 w 478"/>
                <a:gd name="T3" fmla="*/ 818 h 839"/>
                <a:gd name="T4" fmla="*/ 88 w 478"/>
                <a:gd name="T5" fmla="*/ 802 h 839"/>
                <a:gd name="T6" fmla="*/ 295 w 478"/>
                <a:gd name="T7" fmla="*/ 487 h 839"/>
                <a:gd name="T8" fmla="*/ 288 w 478"/>
                <a:gd name="T9" fmla="*/ 418 h 839"/>
                <a:gd name="T10" fmla="*/ 477 w 478"/>
                <a:gd name="T11" fmla="*/ 211 h 839"/>
                <a:gd name="T12" fmla="*/ 269 w 478"/>
                <a:gd name="T13" fmla="*/ 1 h 839"/>
                <a:gd name="T14" fmla="*/ 66 w 478"/>
                <a:gd name="T15" fmla="*/ 159 h 839"/>
                <a:gd name="T16" fmla="*/ 62 w 478"/>
                <a:gd name="T17" fmla="*/ 174 h 839"/>
                <a:gd name="T18" fmla="*/ 72 w 478"/>
                <a:gd name="T19" fmla="*/ 178 h 839"/>
                <a:gd name="T20" fmla="*/ 79 w 478"/>
                <a:gd name="T21" fmla="*/ 182 h 839"/>
                <a:gd name="T22" fmla="*/ 84 w 478"/>
                <a:gd name="T23" fmla="*/ 185 h 839"/>
                <a:gd name="T24" fmla="*/ 94 w 478"/>
                <a:gd name="T25" fmla="*/ 191 h 839"/>
                <a:gd name="T26" fmla="*/ 99 w 478"/>
                <a:gd name="T27" fmla="*/ 194 h 839"/>
                <a:gd name="T28" fmla="*/ 106 w 478"/>
                <a:gd name="T29" fmla="*/ 198 h 839"/>
                <a:gd name="T30" fmla="*/ 114 w 478"/>
                <a:gd name="T31" fmla="*/ 204 h 839"/>
                <a:gd name="T32" fmla="*/ 120 w 478"/>
                <a:gd name="T33" fmla="*/ 209 h 839"/>
                <a:gd name="T34" fmla="*/ 125 w 478"/>
                <a:gd name="T35" fmla="*/ 212 h 839"/>
                <a:gd name="T36" fmla="*/ 134 w 478"/>
                <a:gd name="T37" fmla="*/ 220 h 839"/>
                <a:gd name="T38" fmla="*/ 139 w 478"/>
                <a:gd name="T39" fmla="*/ 224 h 839"/>
                <a:gd name="T40" fmla="*/ 145 w 478"/>
                <a:gd name="T41" fmla="*/ 229 h 839"/>
                <a:gd name="T42" fmla="*/ 148 w 478"/>
                <a:gd name="T43" fmla="*/ 233 h 839"/>
                <a:gd name="T44" fmla="*/ 158 w 478"/>
                <a:gd name="T45" fmla="*/ 242 h 839"/>
                <a:gd name="T46" fmla="*/ 161 w 478"/>
                <a:gd name="T47" fmla="*/ 245 h 839"/>
                <a:gd name="T48" fmla="*/ 171 w 478"/>
                <a:gd name="T49" fmla="*/ 255 h 839"/>
                <a:gd name="T50" fmla="*/ 173 w 478"/>
                <a:gd name="T51" fmla="*/ 258 h 839"/>
                <a:gd name="T52" fmla="*/ 179 w 478"/>
                <a:gd name="T53" fmla="*/ 265 h 839"/>
                <a:gd name="T54" fmla="*/ 181 w 478"/>
                <a:gd name="T55" fmla="*/ 267 h 839"/>
                <a:gd name="T56" fmla="*/ 190 w 478"/>
                <a:gd name="T57" fmla="*/ 279 h 839"/>
                <a:gd name="T58" fmla="*/ 193 w 478"/>
                <a:gd name="T59" fmla="*/ 282 h 839"/>
                <a:gd name="T60" fmla="*/ 208 w 478"/>
                <a:gd name="T61" fmla="*/ 305 h 839"/>
                <a:gd name="T62" fmla="*/ 209 w 478"/>
                <a:gd name="T63" fmla="*/ 307 h 839"/>
                <a:gd name="T64" fmla="*/ 218 w 478"/>
                <a:gd name="T65" fmla="*/ 322 h 839"/>
                <a:gd name="T66" fmla="*/ 219 w 478"/>
                <a:gd name="T67" fmla="*/ 324 h 839"/>
                <a:gd name="T68" fmla="*/ 231 w 478"/>
                <a:gd name="T69" fmla="*/ 350 h 839"/>
                <a:gd name="T70" fmla="*/ 232 w 478"/>
                <a:gd name="T71" fmla="*/ 351 h 839"/>
                <a:gd name="T72" fmla="*/ 239 w 478"/>
                <a:gd name="T73" fmla="*/ 368 h 839"/>
                <a:gd name="T74" fmla="*/ 239 w 478"/>
                <a:gd name="T75" fmla="*/ 369 h 839"/>
                <a:gd name="T76" fmla="*/ 248 w 478"/>
                <a:gd name="T77" fmla="*/ 397 h 839"/>
                <a:gd name="T78" fmla="*/ 249 w 478"/>
                <a:gd name="T79" fmla="*/ 399 h 839"/>
                <a:gd name="T80" fmla="*/ 253 w 478"/>
                <a:gd name="T81" fmla="*/ 418 h 839"/>
                <a:gd name="T82" fmla="*/ 261 w 478"/>
                <a:gd name="T83" fmla="*/ 492 h 839"/>
                <a:gd name="T84" fmla="*/ 85 w 478"/>
                <a:gd name="T85" fmla="*/ 795 h 839"/>
                <a:gd name="T86" fmla="*/ 85 w 478"/>
                <a:gd name="T87" fmla="*/ 757 h 839"/>
                <a:gd name="T88" fmla="*/ 0 w 478"/>
                <a:gd name="T89" fmla="*/ 839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78" h="839">
                  <a:moveTo>
                    <a:pt x="0" y="839"/>
                  </a:moveTo>
                  <a:cubicBezTo>
                    <a:pt x="117" y="818"/>
                    <a:pt x="117" y="818"/>
                    <a:pt x="117" y="818"/>
                  </a:cubicBezTo>
                  <a:cubicBezTo>
                    <a:pt x="88" y="802"/>
                    <a:pt x="88" y="802"/>
                    <a:pt x="88" y="802"/>
                  </a:cubicBezTo>
                  <a:cubicBezTo>
                    <a:pt x="210" y="748"/>
                    <a:pt x="294" y="628"/>
                    <a:pt x="295" y="487"/>
                  </a:cubicBezTo>
                  <a:cubicBezTo>
                    <a:pt x="295" y="463"/>
                    <a:pt x="293" y="440"/>
                    <a:pt x="288" y="418"/>
                  </a:cubicBezTo>
                  <a:cubicBezTo>
                    <a:pt x="394" y="408"/>
                    <a:pt x="477" y="319"/>
                    <a:pt x="477" y="211"/>
                  </a:cubicBezTo>
                  <a:cubicBezTo>
                    <a:pt x="478" y="95"/>
                    <a:pt x="385" y="1"/>
                    <a:pt x="269" y="1"/>
                  </a:cubicBezTo>
                  <a:cubicBezTo>
                    <a:pt x="171" y="0"/>
                    <a:pt x="88" y="68"/>
                    <a:pt x="66" y="159"/>
                  </a:cubicBezTo>
                  <a:cubicBezTo>
                    <a:pt x="64" y="164"/>
                    <a:pt x="63" y="169"/>
                    <a:pt x="62" y="174"/>
                  </a:cubicBezTo>
                  <a:cubicBezTo>
                    <a:pt x="66" y="175"/>
                    <a:pt x="69" y="177"/>
                    <a:pt x="72" y="178"/>
                  </a:cubicBezTo>
                  <a:cubicBezTo>
                    <a:pt x="74" y="180"/>
                    <a:pt x="76" y="181"/>
                    <a:pt x="79" y="182"/>
                  </a:cubicBezTo>
                  <a:cubicBezTo>
                    <a:pt x="80" y="183"/>
                    <a:pt x="82" y="184"/>
                    <a:pt x="84" y="185"/>
                  </a:cubicBezTo>
                  <a:cubicBezTo>
                    <a:pt x="87" y="187"/>
                    <a:pt x="91" y="189"/>
                    <a:pt x="94" y="191"/>
                  </a:cubicBezTo>
                  <a:cubicBezTo>
                    <a:pt x="96" y="192"/>
                    <a:pt x="97" y="193"/>
                    <a:pt x="99" y="194"/>
                  </a:cubicBezTo>
                  <a:cubicBezTo>
                    <a:pt x="101" y="196"/>
                    <a:pt x="103" y="197"/>
                    <a:pt x="106" y="198"/>
                  </a:cubicBezTo>
                  <a:cubicBezTo>
                    <a:pt x="108" y="200"/>
                    <a:pt x="111" y="202"/>
                    <a:pt x="114" y="204"/>
                  </a:cubicBezTo>
                  <a:cubicBezTo>
                    <a:pt x="116" y="206"/>
                    <a:pt x="118" y="207"/>
                    <a:pt x="120" y="209"/>
                  </a:cubicBezTo>
                  <a:cubicBezTo>
                    <a:pt x="122" y="210"/>
                    <a:pt x="123" y="211"/>
                    <a:pt x="125" y="212"/>
                  </a:cubicBezTo>
                  <a:cubicBezTo>
                    <a:pt x="128" y="215"/>
                    <a:pt x="131" y="218"/>
                    <a:pt x="134" y="220"/>
                  </a:cubicBezTo>
                  <a:cubicBezTo>
                    <a:pt x="136" y="221"/>
                    <a:pt x="137" y="223"/>
                    <a:pt x="139" y="224"/>
                  </a:cubicBezTo>
                  <a:cubicBezTo>
                    <a:pt x="141" y="226"/>
                    <a:pt x="143" y="227"/>
                    <a:pt x="145" y="229"/>
                  </a:cubicBezTo>
                  <a:cubicBezTo>
                    <a:pt x="146" y="230"/>
                    <a:pt x="147" y="231"/>
                    <a:pt x="148" y="233"/>
                  </a:cubicBezTo>
                  <a:cubicBezTo>
                    <a:pt x="152" y="236"/>
                    <a:pt x="155" y="239"/>
                    <a:pt x="158" y="242"/>
                  </a:cubicBezTo>
                  <a:cubicBezTo>
                    <a:pt x="159" y="243"/>
                    <a:pt x="160" y="244"/>
                    <a:pt x="161" y="245"/>
                  </a:cubicBezTo>
                  <a:cubicBezTo>
                    <a:pt x="164" y="248"/>
                    <a:pt x="168" y="252"/>
                    <a:pt x="171" y="255"/>
                  </a:cubicBezTo>
                  <a:cubicBezTo>
                    <a:pt x="172" y="256"/>
                    <a:pt x="172" y="257"/>
                    <a:pt x="173" y="258"/>
                  </a:cubicBezTo>
                  <a:cubicBezTo>
                    <a:pt x="175" y="260"/>
                    <a:pt x="177" y="263"/>
                    <a:pt x="179" y="265"/>
                  </a:cubicBezTo>
                  <a:cubicBezTo>
                    <a:pt x="180" y="266"/>
                    <a:pt x="180" y="267"/>
                    <a:pt x="181" y="267"/>
                  </a:cubicBezTo>
                  <a:cubicBezTo>
                    <a:pt x="184" y="271"/>
                    <a:pt x="187" y="275"/>
                    <a:pt x="190" y="279"/>
                  </a:cubicBezTo>
                  <a:cubicBezTo>
                    <a:pt x="191" y="280"/>
                    <a:pt x="192" y="281"/>
                    <a:pt x="193" y="282"/>
                  </a:cubicBezTo>
                  <a:cubicBezTo>
                    <a:pt x="198" y="290"/>
                    <a:pt x="203" y="297"/>
                    <a:pt x="208" y="305"/>
                  </a:cubicBezTo>
                  <a:cubicBezTo>
                    <a:pt x="208" y="306"/>
                    <a:pt x="209" y="306"/>
                    <a:pt x="209" y="307"/>
                  </a:cubicBezTo>
                  <a:cubicBezTo>
                    <a:pt x="212" y="312"/>
                    <a:pt x="215" y="317"/>
                    <a:pt x="218" y="322"/>
                  </a:cubicBezTo>
                  <a:cubicBezTo>
                    <a:pt x="218" y="322"/>
                    <a:pt x="218" y="323"/>
                    <a:pt x="219" y="324"/>
                  </a:cubicBezTo>
                  <a:cubicBezTo>
                    <a:pt x="223" y="332"/>
                    <a:pt x="228" y="341"/>
                    <a:pt x="231" y="350"/>
                  </a:cubicBezTo>
                  <a:cubicBezTo>
                    <a:pt x="232" y="350"/>
                    <a:pt x="232" y="351"/>
                    <a:pt x="232" y="351"/>
                  </a:cubicBezTo>
                  <a:cubicBezTo>
                    <a:pt x="234" y="357"/>
                    <a:pt x="237" y="362"/>
                    <a:pt x="239" y="368"/>
                  </a:cubicBezTo>
                  <a:cubicBezTo>
                    <a:pt x="239" y="369"/>
                    <a:pt x="239" y="369"/>
                    <a:pt x="239" y="369"/>
                  </a:cubicBezTo>
                  <a:cubicBezTo>
                    <a:pt x="243" y="378"/>
                    <a:pt x="246" y="388"/>
                    <a:pt x="248" y="397"/>
                  </a:cubicBezTo>
                  <a:cubicBezTo>
                    <a:pt x="248" y="398"/>
                    <a:pt x="249" y="398"/>
                    <a:pt x="249" y="399"/>
                  </a:cubicBezTo>
                  <a:cubicBezTo>
                    <a:pt x="250" y="405"/>
                    <a:pt x="252" y="412"/>
                    <a:pt x="253" y="418"/>
                  </a:cubicBezTo>
                  <a:cubicBezTo>
                    <a:pt x="258" y="442"/>
                    <a:pt x="261" y="467"/>
                    <a:pt x="261" y="492"/>
                  </a:cubicBezTo>
                  <a:cubicBezTo>
                    <a:pt x="260" y="622"/>
                    <a:pt x="190" y="734"/>
                    <a:pt x="85" y="795"/>
                  </a:cubicBezTo>
                  <a:cubicBezTo>
                    <a:pt x="85" y="757"/>
                    <a:pt x="85" y="757"/>
                    <a:pt x="85" y="757"/>
                  </a:cubicBezTo>
                  <a:lnTo>
                    <a:pt x="0" y="83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2" name="Freeform 10"/>
            <p:cNvSpPr/>
            <p:nvPr/>
          </p:nvSpPr>
          <p:spPr bwMode="auto">
            <a:xfrm>
              <a:off x="2854995" y="3279650"/>
              <a:ext cx="2487613" cy="1329147"/>
            </a:xfrm>
            <a:custGeom>
              <a:avLst/>
              <a:gdLst>
                <a:gd name="T0" fmla="*/ 0 w 852"/>
                <a:gd name="T1" fmla="*/ 0 h 455"/>
                <a:gd name="T2" fmla="*/ 25 w 852"/>
                <a:gd name="T3" fmla="*/ 115 h 455"/>
                <a:gd name="T4" fmla="*/ 40 w 852"/>
                <a:gd name="T5" fmla="*/ 87 h 455"/>
                <a:gd name="T6" fmla="*/ 364 w 852"/>
                <a:gd name="T7" fmla="*/ 280 h 455"/>
                <a:gd name="T8" fmla="*/ 432 w 852"/>
                <a:gd name="T9" fmla="*/ 271 h 455"/>
                <a:gd name="T10" fmla="*/ 647 w 852"/>
                <a:gd name="T11" fmla="*/ 451 h 455"/>
                <a:gd name="T12" fmla="*/ 848 w 852"/>
                <a:gd name="T13" fmla="*/ 235 h 455"/>
                <a:gd name="T14" fmla="*/ 682 w 852"/>
                <a:gd name="T15" fmla="*/ 38 h 455"/>
                <a:gd name="T16" fmla="*/ 667 w 852"/>
                <a:gd name="T17" fmla="*/ 35 h 455"/>
                <a:gd name="T18" fmla="*/ 662 w 852"/>
                <a:gd name="T19" fmla="*/ 45 h 455"/>
                <a:gd name="T20" fmla="*/ 659 w 852"/>
                <a:gd name="T21" fmla="*/ 52 h 455"/>
                <a:gd name="T22" fmla="*/ 656 w 852"/>
                <a:gd name="T23" fmla="*/ 57 h 455"/>
                <a:gd name="T24" fmla="*/ 651 w 852"/>
                <a:gd name="T25" fmla="*/ 67 h 455"/>
                <a:gd name="T26" fmla="*/ 648 w 852"/>
                <a:gd name="T27" fmla="*/ 73 h 455"/>
                <a:gd name="T28" fmla="*/ 644 w 852"/>
                <a:gd name="T29" fmla="*/ 79 h 455"/>
                <a:gd name="T30" fmla="*/ 638 w 852"/>
                <a:gd name="T31" fmla="*/ 88 h 455"/>
                <a:gd name="T32" fmla="*/ 634 w 852"/>
                <a:gd name="T33" fmla="*/ 94 h 455"/>
                <a:gd name="T34" fmla="*/ 631 w 852"/>
                <a:gd name="T35" fmla="*/ 99 h 455"/>
                <a:gd name="T36" fmla="*/ 623 w 852"/>
                <a:gd name="T37" fmla="*/ 109 h 455"/>
                <a:gd name="T38" fmla="*/ 620 w 852"/>
                <a:gd name="T39" fmla="*/ 113 h 455"/>
                <a:gd name="T40" fmla="*/ 615 w 852"/>
                <a:gd name="T41" fmla="*/ 119 h 455"/>
                <a:gd name="T42" fmla="*/ 611 w 852"/>
                <a:gd name="T43" fmla="*/ 123 h 455"/>
                <a:gd name="T44" fmla="*/ 603 w 852"/>
                <a:gd name="T45" fmla="*/ 133 h 455"/>
                <a:gd name="T46" fmla="*/ 600 w 852"/>
                <a:gd name="T47" fmla="*/ 137 h 455"/>
                <a:gd name="T48" fmla="*/ 590 w 852"/>
                <a:gd name="T49" fmla="*/ 147 h 455"/>
                <a:gd name="T50" fmla="*/ 587 w 852"/>
                <a:gd name="T51" fmla="*/ 149 h 455"/>
                <a:gd name="T52" fmla="*/ 581 w 852"/>
                <a:gd name="T53" fmla="*/ 155 h 455"/>
                <a:gd name="T54" fmla="*/ 578 w 852"/>
                <a:gd name="T55" fmla="*/ 157 h 455"/>
                <a:gd name="T56" fmla="*/ 566 w 852"/>
                <a:gd name="T57" fmla="*/ 167 h 455"/>
                <a:gd name="T58" fmla="*/ 564 w 852"/>
                <a:gd name="T59" fmla="*/ 170 h 455"/>
                <a:gd name="T60" fmla="*/ 541 w 852"/>
                <a:gd name="T61" fmla="*/ 186 h 455"/>
                <a:gd name="T62" fmla="*/ 540 w 852"/>
                <a:gd name="T63" fmla="*/ 187 h 455"/>
                <a:gd name="T64" fmla="*/ 525 w 852"/>
                <a:gd name="T65" fmla="*/ 196 h 455"/>
                <a:gd name="T66" fmla="*/ 523 w 852"/>
                <a:gd name="T67" fmla="*/ 197 h 455"/>
                <a:gd name="T68" fmla="*/ 498 w 852"/>
                <a:gd name="T69" fmla="*/ 211 h 455"/>
                <a:gd name="T70" fmla="*/ 497 w 852"/>
                <a:gd name="T71" fmla="*/ 212 h 455"/>
                <a:gd name="T72" fmla="*/ 480 w 852"/>
                <a:gd name="T73" fmla="*/ 219 h 455"/>
                <a:gd name="T74" fmla="*/ 479 w 852"/>
                <a:gd name="T75" fmla="*/ 220 h 455"/>
                <a:gd name="T76" fmla="*/ 451 w 852"/>
                <a:gd name="T77" fmla="*/ 230 h 455"/>
                <a:gd name="T78" fmla="*/ 449 w 852"/>
                <a:gd name="T79" fmla="*/ 230 h 455"/>
                <a:gd name="T80" fmla="*/ 430 w 852"/>
                <a:gd name="T81" fmla="*/ 236 h 455"/>
                <a:gd name="T82" fmla="*/ 357 w 852"/>
                <a:gd name="T83" fmla="*/ 246 h 455"/>
                <a:gd name="T84" fmla="*/ 47 w 852"/>
                <a:gd name="T85" fmla="*/ 83 h 455"/>
                <a:gd name="T86" fmla="*/ 85 w 852"/>
                <a:gd name="T87" fmla="*/ 82 h 455"/>
                <a:gd name="T88" fmla="*/ 0 w 852"/>
                <a:gd name="T89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52" h="455">
                  <a:moveTo>
                    <a:pt x="0" y="0"/>
                  </a:moveTo>
                  <a:cubicBezTo>
                    <a:pt x="25" y="115"/>
                    <a:pt x="25" y="115"/>
                    <a:pt x="25" y="115"/>
                  </a:cubicBezTo>
                  <a:cubicBezTo>
                    <a:pt x="40" y="87"/>
                    <a:pt x="40" y="87"/>
                    <a:pt x="40" y="87"/>
                  </a:cubicBezTo>
                  <a:cubicBezTo>
                    <a:pt x="98" y="205"/>
                    <a:pt x="223" y="285"/>
                    <a:pt x="364" y="280"/>
                  </a:cubicBezTo>
                  <a:cubicBezTo>
                    <a:pt x="387" y="279"/>
                    <a:pt x="410" y="276"/>
                    <a:pt x="432" y="271"/>
                  </a:cubicBezTo>
                  <a:cubicBezTo>
                    <a:pt x="447" y="376"/>
                    <a:pt x="539" y="455"/>
                    <a:pt x="647" y="451"/>
                  </a:cubicBezTo>
                  <a:cubicBezTo>
                    <a:pt x="762" y="447"/>
                    <a:pt x="852" y="350"/>
                    <a:pt x="848" y="235"/>
                  </a:cubicBezTo>
                  <a:cubicBezTo>
                    <a:pt x="845" y="137"/>
                    <a:pt x="774" y="57"/>
                    <a:pt x="682" y="38"/>
                  </a:cubicBezTo>
                  <a:cubicBezTo>
                    <a:pt x="677" y="37"/>
                    <a:pt x="672" y="36"/>
                    <a:pt x="667" y="35"/>
                  </a:cubicBezTo>
                  <a:cubicBezTo>
                    <a:pt x="665" y="38"/>
                    <a:pt x="664" y="42"/>
                    <a:pt x="662" y="45"/>
                  </a:cubicBezTo>
                  <a:cubicBezTo>
                    <a:pt x="661" y="47"/>
                    <a:pt x="660" y="49"/>
                    <a:pt x="659" y="52"/>
                  </a:cubicBezTo>
                  <a:cubicBezTo>
                    <a:pt x="658" y="53"/>
                    <a:pt x="657" y="55"/>
                    <a:pt x="656" y="57"/>
                  </a:cubicBezTo>
                  <a:cubicBezTo>
                    <a:pt x="655" y="61"/>
                    <a:pt x="653" y="64"/>
                    <a:pt x="651" y="67"/>
                  </a:cubicBezTo>
                  <a:cubicBezTo>
                    <a:pt x="650" y="69"/>
                    <a:pt x="649" y="71"/>
                    <a:pt x="648" y="73"/>
                  </a:cubicBezTo>
                  <a:cubicBezTo>
                    <a:pt x="646" y="75"/>
                    <a:pt x="645" y="77"/>
                    <a:pt x="644" y="79"/>
                  </a:cubicBezTo>
                  <a:cubicBezTo>
                    <a:pt x="642" y="82"/>
                    <a:pt x="640" y="85"/>
                    <a:pt x="638" y="88"/>
                  </a:cubicBezTo>
                  <a:cubicBezTo>
                    <a:pt x="637" y="90"/>
                    <a:pt x="635" y="92"/>
                    <a:pt x="634" y="94"/>
                  </a:cubicBezTo>
                  <a:cubicBezTo>
                    <a:pt x="633" y="96"/>
                    <a:pt x="632" y="97"/>
                    <a:pt x="631" y="99"/>
                  </a:cubicBezTo>
                  <a:cubicBezTo>
                    <a:pt x="628" y="102"/>
                    <a:pt x="626" y="106"/>
                    <a:pt x="623" y="109"/>
                  </a:cubicBezTo>
                  <a:cubicBezTo>
                    <a:pt x="622" y="110"/>
                    <a:pt x="621" y="112"/>
                    <a:pt x="620" y="113"/>
                  </a:cubicBezTo>
                  <a:cubicBezTo>
                    <a:pt x="618" y="115"/>
                    <a:pt x="617" y="117"/>
                    <a:pt x="615" y="119"/>
                  </a:cubicBezTo>
                  <a:cubicBezTo>
                    <a:pt x="614" y="121"/>
                    <a:pt x="613" y="122"/>
                    <a:pt x="611" y="123"/>
                  </a:cubicBezTo>
                  <a:cubicBezTo>
                    <a:pt x="609" y="127"/>
                    <a:pt x="606" y="130"/>
                    <a:pt x="603" y="133"/>
                  </a:cubicBezTo>
                  <a:cubicBezTo>
                    <a:pt x="602" y="134"/>
                    <a:pt x="601" y="135"/>
                    <a:pt x="600" y="137"/>
                  </a:cubicBezTo>
                  <a:cubicBezTo>
                    <a:pt x="596" y="140"/>
                    <a:pt x="593" y="143"/>
                    <a:pt x="590" y="147"/>
                  </a:cubicBezTo>
                  <a:cubicBezTo>
                    <a:pt x="589" y="147"/>
                    <a:pt x="588" y="148"/>
                    <a:pt x="587" y="149"/>
                  </a:cubicBezTo>
                  <a:cubicBezTo>
                    <a:pt x="585" y="151"/>
                    <a:pt x="583" y="153"/>
                    <a:pt x="581" y="155"/>
                  </a:cubicBezTo>
                  <a:cubicBezTo>
                    <a:pt x="580" y="156"/>
                    <a:pt x="579" y="157"/>
                    <a:pt x="578" y="157"/>
                  </a:cubicBezTo>
                  <a:cubicBezTo>
                    <a:pt x="574" y="161"/>
                    <a:pt x="570" y="164"/>
                    <a:pt x="566" y="167"/>
                  </a:cubicBezTo>
                  <a:cubicBezTo>
                    <a:pt x="566" y="168"/>
                    <a:pt x="565" y="169"/>
                    <a:pt x="564" y="170"/>
                  </a:cubicBezTo>
                  <a:cubicBezTo>
                    <a:pt x="556" y="175"/>
                    <a:pt x="549" y="181"/>
                    <a:pt x="541" y="186"/>
                  </a:cubicBezTo>
                  <a:cubicBezTo>
                    <a:pt x="541" y="186"/>
                    <a:pt x="540" y="187"/>
                    <a:pt x="540" y="187"/>
                  </a:cubicBezTo>
                  <a:cubicBezTo>
                    <a:pt x="535" y="190"/>
                    <a:pt x="530" y="193"/>
                    <a:pt x="525" y="196"/>
                  </a:cubicBezTo>
                  <a:cubicBezTo>
                    <a:pt x="525" y="197"/>
                    <a:pt x="524" y="197"/>
                    <a:pt x="523" y="197"/>
                  </a:cubicBezTo>
                  <a:cubicBezTo>
                    <a:pt x="515" y="202"/>
                    <a:pt x="507" y="207"/>
                    <a:pt x="498" y="211"/>
                  </a:cubicBezTo>
                  <a:cubicBezTo>
                    <a:pt x="497" y="211"/>
                    <a:pt x="497" y="212"/>
                    <a:pt x="497" y="212"/>
                  </a:cubicBezTo>
                  <a:cubicBezTo>
                    <a:pt x="491" y="214"/>
                    <a:pt x="485" y="217"/>
                    <a:pt x="480" y="219"/>
                  </a:cubicBezTo>
                  <a:cubicBezTo>
                    <a:pt x="479" y="219"/>
                    <a:pt x="479" y="220"/>
                    <a:pt x="479" y="220"/>
                  </a:cubicBezTo>
                  <a:cubicBezTo>
                    <a:pt x="470" y="223"/>
                    <a:pt x="460" y="227"/>
                    <a:pt x="451" y="230"/>
                  </a:cubicBezTo>
                  <a:cubicBezTo>
                    <a:pt x="450" y="230"/>
                    <a:pt x="450" y="230"/>
                    <a:pt x="449" y="230"/>
                  </a:cubicBezTo>
                  <a:cubicBezTo>
                    <a:pt x="443" y="232"/>
                    <a:pt x="437" y="234"/>
                    <a:pt x="430" y="236"/>
                  </a:cubicBezTo>
                  <a:cubicBezTo>
                    <a:pt x="407" y="242"/>
                    <a:pt x="382" y="245"/>
                    <a:pt x="357" y="246"/>
                  </a:cubicBezTo>
                  <a:cubicBezTo>
                    <a:pt x="227" y="251"/>
                    <a:pt x="112" y="185"/>
                    <a:pt x="47" y="83"/>
                  </a:cubicBezTo>
                  <a:cubicBezTo>
                    <a:pt x="85" y="82"/>
                    <a:pt x="85" y="82"/>
                    <a:pt x="85" y="8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3" name="Freeform 11"/>
            <p:cNvSpPr/>
            <p:nvPr/>
          </p:nvSpPr>
          <p:spPr bwMode="auto">
            <a:xfrm>
              <a:off x="2043784" y="2123593"/>
              <a:ext cx="1336675" cy="2485204"/>
            </a:xfrm>
            <a:custGeom>
              <a:avLst/>
              <a:gdLst>
                <a:gd name="T0" fmla="*/ 458 w 458"/>
                <a:gd name="T1" fmla="*/ 0 h 851"/>
                <a:gd name="T2" fmla="*/ 342 w 458"/>
                <a:gd name="T3" fmla="*/ 25 h 851"/>
                <a:gd name="T4" fmla="*/ 371 w 458"/>
                <a:gd name="T5" fmla="*/ 40 h 851"/>
                <a:gd name="T6" fmla="*/ 176 w 458"/>
                <a:gd name="T7" fmla="*/ 362 h 851"/>
                <a:gd name="T8" fmla="*/ 185 w 458"/>
                <a:gd name="T9" fmla="*/ 431 h 851"/>
                <a:gd name="T10" fmla="*/ 4 w 458"/>
                <a:gd name="T11" fmla="*/ 645 h 851"/>
                <a:gd name="T12" fmla="*/ 219 w 458"/>
                <a:gd name="T13" fmla="*/ 847 h 851"/>
                <a:gd name="T14" fmla="*/ 417 w 458"/>
                <a:gd name="T15" fmla="*/ 682 h 851"/>
                <a:gd name="T16" fmla="*/ 420 w 458"/>
                <a:gd name="T17" fmla="*/ 667 h 851"/>
                <a:gd name="T18" fmla="*/ 410 w 458"/>
                <a:gd name="T19" fmla="*/ 662 h 851"/>
                <a:gd name="T20" fmla="*/ 403 w 458"/>
                <a:gd name="T21" fmla="*/ 659 h 851"/>
                <a:gd name="T22" fmla="*/ 398 w 458"/>
                <a:gd name="T23" fmla="*/ 656 h 851"/>
                <a:gd name="T24" fmla="*/ 387 w 458"/>
                <a:gd name="T25" fmla="*/ 651 h 851"/>
                <a:gd name="T26" fmla="*/ 382 w 458"/>
                <a:gd name="T27" fmla="*/ 647 h 851"/>
                <a:gd name="T28" fmla="*/ 376 w 458"/>
                <a:gd name="T29" fmla="*/ 644 h 851"/>
                <a:gd name="T30" fmla="*/ 367 w 458"/>
                <a:gd name="T31" fmla="*/ 638 h 851"/>
                <a:gd name="T32" fmla="*/ 361 w 458"/>
                <a:gd name="T33" fmla="*/ 634 h 851"/>
                <a:gd name="T34" fmla="*/ 356 w 458"/>
                <a:gd name="T35" fmla="*/ 630 h 851"/>
                <a:gd name="T36" fmla="*/ 346 w 458"/>
                <a:gd name="T37" fmla="*/ 623 h 851"/>
                <a:gd name="T38" fmla="*/ 342 w 458"/>
                <a:gd name="T39" fmla="*/ 619 h 851"/>
                <a:gd name="T40" fmla="*/ 336 w 458"/>
                <a:gd name="T41" fmla="*/ 614 h 851"/>
                <a:gd name="T42" fmla="*/ 332 w 458"/>
                <a:gd name="T43" fmla="*/ 611 h 851"/>
                <a:gd name="T44" fmla="*/ 322 w 458"/>
                <a:gd name="T45" fmla="*/ 602 h 851"/>
                <a:gd name="T46" fmla="*/ 318 w 458"/>
                <a:gd name="T47" fmla="*/ 599 h 851"/>
                <a:gd name="T48" fmla="*/ 309 w 458"/>
                <a:gd name="T49" fmla="*/ 589 h 851"/>
                <a:gd name="T50" fmla="*/ 306 w 458"/>
                <a:gd name="T51" fmla="*/ 586 h 851"/>
                <a:gd name="T52" fmla="*/ 300 w 458"/>
                <a:gd name="T53" fmla="*/ 580 h 851"/>
                <a:gd name="T54" fmla="*/ 298 w 458"/>
                <a:gd name="T55" fmla="*/ 577 h 851"/>
                <a:gd name="T56" fmla="*/ 288 w 458"/>
                <a:gd name="T57" fmla="*/ 566 h 851"/>
                <a:gd name="T58" fmla="*/ 286 w 458"/>
                <a:gd name="T59" fmla="*/ 563 h 851"/>
                <a:gd name="T60" fmla="*/ 269 w 458"/>
                <a:gd name="T61" fmla="*/ 541 h 851"/>
                <a:gd name="T62" fmla="*/ 268 w 458"/>
                <a:gd name="T63" fmla="*/ 539 h 851"/>
                <a:gd name="T64" fmla="*/ 259 w 458"/>
                <a:gd name="T65" fmla="*/ 524 h 851"/>
                <a:gd name="T66" fmla="*/ 258 w 458"/>
                <a:gd name="T67" fmla="*/ 522 h 851"/>
                <a:gd name="T68" fmla="*/ 244 w 458"/>
                <a:gd name="T69" fmla="*/ 497 h 851"/>
                <a:gd name="T70" fmla="*/ 244 w 458"/>
                <a:gd name="T71" fmla="*/ 496 h 851"/>
                <a:gd name="T72" fmla="*/ 236 w 458"/>
                <a:gd name="T73" fmla="*/ 479 h 851"/>
                <a:gd name="T74" fmla="*/ 236 w 458"/>
                <a:gd name="T75" fmla="*/ 478 h 851"/>
                <a:gd name="T76" fmla="*/ 226 w 458"/>
                <a:gd name="T77" fmla="*/ 450 h 851"/>
                <a:gd name="T78" fmla="*/ 225 w 458"/>
                <a:gd name="T79" fmla="*/ 448 h 851"/>
                <a:gd name="T80" fmla="*/ 220 w 458"/>
                <a:gd name="T81" fmla="*/ 429 h 851"/>
                <a:gd name="T82" fmla="*/ 210 w 458"/>
                <a:gd name="T83" fmla="*/ 356 h 851"/>
                <a:gd name="T84" fmla="*/ 375 w 458"/>
                <a:gd name="T85" fmla="*/ 47 h 851"/>
                <a:gd name="T86" fmla="*/ 376 w 458"/>
                <a:gd name="T87" fmla="*/ 85 h 851"/>
                <a:gd name="T88" fmla="*/ 458 w 458"/>
                <a:gd name="T89" fmla="*/ 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58" h="851">
                  <a:moveTo>
                    <a:pt x="458" y="0"/>
                  </a:moveTo>
                  <a:cubicBezTo>
                    <a:pt x="342" y="25"/>
                    <a:pt x="342" y="25"/>
                    <a:pt x="342" y="25"/>
                  </a:cubicBezTo>
                  <a:cubicBezTo>
                    <a:pt x="371" y="40"/>
                    <a:pt x="371" y="40"/>
                    <a:pt x="371" y="40"/>
                  </a:cubicBezTo>
                  <a:cubicBezTo>
                    <a:pt x="252" y="98"/>
                    <a:pt x="172" y="221"/>
                    <a:pt x="176" y="362"/>
                  </a:cubicBezTo>
                  <a:cubicBezTo>
                    <a:pt x="177" y="386"/>
                    <a:pt x="180" y="409"/>
                    <a:pt x="185" y="431"/>
                  </a:cubicBezTo>
                  <a:cubicBezTo>
                    <a:pt x="80" y="445"/>
                    <a:pt x="0" y="537"/>
                    <a:pt x="4" y="645"/>
                  </a:cubicBezTo>
                  <a:cubicBezTo>
                    <a:pt x="7" y="760"/>
                    <a:pt x="104" y="851"/>
                    <a:pt x="219" y="847"/>
                  </a:cubicBezTo>
                  <a:cubicBezTo>
                    <a:pt x="317" y="844"/>
                    <a:pt x="397" y="774"/>
                    <a:pt x="417" y="682"/>
                  </a:cubicBezTo>
                  <a:cubicBezTo>
                    <a:pt x="418" y="677"/>
                    <a:pt x="419" y="672"/>
                    <a:pt x="420" y="667"/>
                  </a:cubicBezTo>
                  <a:cubicBezTo>
                    <a:pt x="416" y="665"/>
                    <a:pt x="413" y="664"/>
                    <a:pt x="410" y="662"/>
                  </a:cubicBezTo>
                  <a:cubicBezTo>
                    <a:pt x="408" y="661"/>
                    <a:pt x="405" y="660"/>
                    <a:pt x="403" y="659"/>
                  </a:cubicBezTo>
                  <a:cubicBezTo>
                    <a:pt x="401" y="658"/>
                    <a:pt x="399" y="657"/>
                    <a:pt x="398" y="656"/>
                  </a:cubicBezTo>
                  <a:cubicBezTo>
                    <a:pt x="394" y="654"/>
                    <a:pt x="391" y="652"/>
                    <a:pt x="387" y="651"/>
                  </a:cubicBezTo>
                  <a:cubicBezTo>
                    <a:pt x="386" y="650"/>
                    <a:pt x="384" y="649"/>
                    <a:pt x="382" y="647"/>
                  </a:cubicBezTo>
                  <a:cubicBezTo>
                    <a:pt x="380" y="646"/>
                    <a:pt x="378" y="645"/>
                    <a:pt x="376" y="644"/>
                  </a:cubicBezTo>
                  <a:cubicBezTo>
                    <a:pt x="373" y="642"/>
                    <a:pt x="370" y="640"/>
                    <a:pt x="367" y="638"/>
                  </a:cubicBezTo>
                  <a:cubicBezTo>
                    <a:pt x="365" y="636"/>
                    <a:pt x="363" y="635"/>
                    <a:pt x="361" y="634"/>
                  </a:cubicBezTo>
                  <a:cubicBezTo>
                    <a:pt x="359" y="632"/>
                    <a:pt x="357" y="631"/>
                    <a:pt x="356" y="630"/>
                  </a:cubicBezTo>
                  <a:cubicBezTo>
                    <a:pt x="353" y="628"/>
                    <a:pt x="349" y="625"/>
                    <a:pt x="346" y="623"/>
                  </a:cubicBezTo>
                  <a:cubicBezTo>
                    <a:pt x="345" y="622"/>
                    <a:pt x="343" y="621"/>
                    <a:pt x="342" y="619"/>
                  </a:cubicBezTo>
                  <a:cubicBezTo>
                    <a:pt x="340" y="618"/>
                    <a:pt x="338" y="616"/>
                    <a:pt x="336" y="614"/>
                  </a:cubicBezTo>
                  <a:cubicBezTo>
                    <a:pt x="334" y="613"/>
                    <a:pt x="333" y="612"/>
                    <a:pt x="332" y="611"/>
                  </a:cubicBezTo>
                  <a:cubicBezTo>
                    <a:pt x="328" y="608"/>
                    <a:pt x="325" y="605"/>
                    <a:pt x="322" y="602"/>
                  </a:cubicBezTo>
                  <a:cubicBezTo>
                    <a:pt x="321" y="601"/>
                    <a:pt x="320" y="600"/>
                    <a:pt x="318" y="599"/>
                  </a:cubicBezTo>
                  <a:cubicBezTo>
                    <a:pt x="315" y="596"/>
                    <a:pt x="312" y="593"/>
                    <a:pt x="309" y="589"/>
                  </a:cubicBezTo>
                  <a:cubicBezTo>
                    <a:pt x="308" y="588"/>
                    <a:pt x="307" y="587"/>
                    <a:pt x="306" y="586"/>
                  </a:cubicBezTo>
                  <a:cubicBezTo>
                    <a:pt x="304" y="584"/>
                    <a:pt x="302" y="582"/>
                    <a:pt x="300" y="580"/>
                  </a:cubicBezTo>
                  <a:cubicBezTo>
                    <a:pt x="299" y="579"/>
                    <a:pt x="298" y="578"/>
                    <a:pt x="298" y="577"/>
                  </a:cubicBezTo>
                  <a:cubicBezTo>
                    <a:pt x="294" y="574"/>
                    <a:pt x="291" y="570"/>
                    <a:pt x="288" y="566"/>
                  </a:cubicBezTo>
                  <a:cubicBezTo>
                    <a:pt x="287" y="565"/>
                    <a:pt x="286" y="564"/>
                    <a:pt x="286" y="563"/>
                  </a:cubicBezTo>
                  <a:cubicBezTo>
                    <a:pt x="280" y="556"/>
                    <a:pt x="274" y="548"/>
                    <a:pt x="269" y="541"/>
                  </a:cubicBezTo>
                  <a:cubicBezTo>
                    <a:pt x="269" y="540"/>
                    <a:pt x="268" y="539"/>
                    <a:pt x="268" y="539"/>
                  </a:cubicBezTo>
                  <a:cubicBezTo>
                    <a:pt x="265" y="534"/>
                    <a:pt x="262" y="529"/>
                    <a:pt x="259" y="524"/>
                  </a:cubicBezTo>
                  <a:cubicBezTo>
                    <a:pt x="259" y="524"/>
                    <a:pt x="258" y="523"/>
                    <a:pt x="258" y="522"/>
                  </a:cubicBezTo>
                  <a:cubicBezTo>
                    <a:pt x="253" y="514"/>
                    <a:pt x="249" y="506"/>
                    <a:pt x="244" y="497"/>
                  </a:cubicBezTo>
                  <a:cubicBezTo>
                    <a:pt x="244" y="497"/>
                    <a:pt x="244" y="496"/>
                    <a:pt x="244" y="496"/>
                  </a:cubicBezTo>
                  <a:cubicBezTo>
                    <a:pt x="241" y="490"/>
                    <a:pt x="239" y="484"/>
                    <a:pt x="236" y="479"/>
                  </a:cubicBezTo>
                  <a:cubicBezTo>
                    <a:pt x="236" y="478"/>
                    <a:pt x="236" y="478"/>
                    <a:pt x="236" y="478"/>
                  </a:cubicBezTo>
                  <a:cubicBezTo>
                    <a:pt x="232" y="469"/>
                    <a:pt x="229" y="459"/>
                    <a:pt x="226" y="450"/>
                  </a:cubicBezTo>
                  <a:cubicBezTo>
                    <a:pt x="226" y="449"/>
                    <a:pt x="226" y="449"/>
                    <a:pt x="225" y="448"/>
                  </a:cubicBezTo>
                  <a:cubicBezTo>
                    <a:pt x="223" y="442"/>
                    <a:pt x="222" y="436"/>
                    <a:pt x="220" y="429"/>
                  </a:cubicBezTo>
                  <a:cubicBezTo>
                    <a:pt x="214" y="406"/>
                    <a:pt x="211" y="381"/>
                    <a:pt x="210" y="356"/>
                  </a:cubicBezTo>
                  <a:cubicBezTo>
                    <a:pt x="206" y="226"/>
                    <a:pt x="272" y="111"/>
                    <a:pt x="375" y="47"/>
                  </a:cubicBezTo>
                  <a:cubicBezTo>
                    <a:pt x="376" y="85"/>
                    <a:pt x="376" y="85"/>
                    <a:pt x="376" y="85"/>
                  </a:cubicBezTo>
                  <a:lnTo>
                    <a:pt x="4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4" name="Oval 12"/>
            <p:cNvSpPr>
              <a:spLocks noChangeArrowheads="1"/>
            </p:cNvSpPr>
            <p:nvPr/>
          </p:nvSpPr>
          <p:spPr bwMode="auto">
            <a:xfrm>
              <a:off x="3111987" y="2498357"/>
              <a:ext cx="1074738" cy="107506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5" name="Freeform 13"/>
            <p:cNvSpPr>
              <a:spLocks noEditPoints="1"/>
            </p:cNvSpPr>
            <p:nvPr/>
          </p:nvSpPr>
          <p:spPr bwMode="auto">
            <a:xfrm>
              <a:off x="4629820" y="3795745"/>
              <a:ext cx="266700" cy="300131"/>
            </a:xfrm>
            <a:custGeom>
              <a:avLst/>
              <a:gdLst>
                <a:gd name="T0" fmla="*/ 85 w 91"/>
                <a:gd name="T1" fmla="*/ 0 h 103"/>
                <a:gd name="T2" fmla="*/ 7 w 91"/>
                <a:gd name="T3" fmla="*/ 0 h 103"/>
                <a:gd name="T4" fmla="*/ 0 w 91"/>
                <a:gd name="T5" fmla="*/ 6 h 103"/>
                <a:gd name="T6" fmla="*/ 0 w 91"/>
                <a:gd name="T7" fmla="*/ 97 h 103"/>
                <a:gd name="T8" fmla="*/ 7 w 91"/>
                <a:gd name="T9" fmla="*/ 103 h 103"/>
                <a:gd name="T10" fmla="*/ 85 w 91"/>
                <a:gd name="T11" fmla="*/ 103 h 103"/>
                <a:gd name="T12" fmla="*/ 91 w 91"/>
                <a:gd name="T13" fmla="*/ 97 h 103"/>
                <a:gd name="T14" fmla="*/ 91 w 91"/>
                <a:gd name="T15" fmla="*/ 6 h 103"/>
                <a:gd name="T16" fmla="*/ 85 w 91"/>
                <a:gd name="T17" fmla="*/ 0 h 103"/>
                <a:gd name="T18" fmla="*/ 13 w 91"/>
                <a:gd name="T19" fmla="*/ 6 h 103"/>
                <a:gd name="T20" fmla="*/ 20 w 91"/>
                <a:gd name="T21" fmla="*/ 13 h 103"/>
                <a:gd name="T22" fmla="*/ 13 w 91"/>
                <a:gd name="T23" fmla="*/ 19 h 103"/>
                <a:gd name="T24" fmla="*/ 7 w 91"/>
                <a:gd name="T25" fmla="*/ 13 h 103"/>
                <a:gd name="T26" fmla="*/ 13 w 91"/>
                <a:gd name="T27" fmla="*/ 6 h 103"/>
                <a:gd name="T28" fmla="*/ 85 w 91"/>
                <a:gd name="T29" fmla="*/ 97 h 103"/>
                <a:gd name="T30" fmla="*/ 7 w 91"/>
                <a:gd name="T31" fmla="*/ 97 h 103"/>
                <a:gd name="T32" fmla="*/ 7 w 91"/>
                <a:gd name="T33" fmla="*/ 26 h 103"/>
                <a:gd name="T34" fmla="*/ 85 w 91"/>
                <a:gd name="T35" fmla="*/ 26 h 103"/>
                <a:gd name="T36" fmla="*/ 85 w 91"/>
                <a:gd name="T37" fmla="*/ 97 h 103"/>
                <a:gd name="T38" fmla="*/ 78 w 91"/>
                <a:gd name="T39" fmla="*/ 19 h 103"/>
                <a:gd name="T40" fmla="*/ 72 w 91"/>
                <a:gd name="T41" fmla="*/ 13 h 103"/>
                <a:gd name="T42" fmla="*/ 78 w 91"/>
                <a:gd name="T43" fmla="*/ 6 h 103"/>
                <a:gd name="T44" fmla="*/ 85 w 91"/>
                <a:gd name="T45" fmla="*/ 13 h 103"/>
                <a:gd name="T46" fmla="*/ 78 w 91"/>
                <a:gd name="T47" fmla="*/ 19 h 103"/>
                <a:gd name="T48" fmla="*/ 13 w 91"/>
                <a:gd name="T49" fmla="*/ 42 h 103"/>
                <a:gd name="T50" fmla="*/ 17 w 91"/>
                <a:gd name="T51" fmla="*/ 39 h 103"/>
                <a:gd name="T52" fmla="*/ 75 w 91"/>
                <a:gd name="T53" fmla="*/ 39 h 103"/>
                <a:gd name="T54" fmla="*/ 78 w 91"/>
                <a:gd name="T55" fmla="*/ 42 h 103"/>
                <a:gd name="T56" fmla="*/ 75 w 91"/>
                <a:gd name="T57" fmla="*/ 45 h 103"/>
                <a:gd name="T58" fmla="*/ 17 w 91"/>
                <a:gd name="T59" fmla="*/ 45 h 103"/>
                <a:gd name="T60" fmla="*/ 13 w 91"/>
                <a:gd name="T61" fmla="*/ 42 h 103"/>
                <a:gd name="T62" fmla="*/ 13 w 91"/>
                <a:gd name="T63" fmla="*/ 61 h 103"/>
                <a:gd name="T64" fmla="*/ 17 w 91"/>
                <a:gd name="T65" fmla="*/ 58 h 103"/>
                <a:gd name="T66" fmla="*/ 75 w 91"/>
                <a:gd name="T67" fmla="*/ 58 h 103"/>
                <a:gd name="T68" fmla="*/ 78 w 91"/>
                <a:gd name="T69" fmla="*/ 61 h 103"/>
                <a:gd name="T70" fmla="*/ 75 w 91"/>
                <a:gd name="T71" fmla="*/ 65 h 103"/>
                <a:gd name="T72" fmla="*/ 17 w 91"/>
                <a:gd name="T73" fmla="*/ 65 h 103"/>
                <a:gd name="T74" fmla="*/ 13 w 91"/>
                <a:gd name="T75" fmla="*/ 61 h 103"/>
                <a:gd name="T76" fmla="*/ 13 w 91"/>
                <a:gd name="T77" fmla="*/ 81 h 103"/>
                <a:gd name="T78" fmla="*/ 17 w 91"/>
                <a:gd name="T79" fmla="*/ 77 h 103"/>
                <a:gd name="T80" fmla="*/ 75 w 91"/>
                <a:gd name="T81" fmla="*/ 77 h 103"/>
                <a:gd name="T82" fmla="*/ 78 w 91"/>
                <a:gd name="T83" fmla="*/ 81 h 103"/>
                <a:gd name="T84" fmla="*/ 75 w 91"/>
                <a:gd name="T85" fmla="*/ 84 h 103"/>
                <a:gd name="T86" fmla="*/ 17 w 91"/>
                <a:gd name="T87" fmla="*/ 84 h 103"/>
                <a:gd name="T88" fmla="*/ 13 w 91"/>
                <a:gd name="T89" fmla="*/ 81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1" h="103">
                  <a:moveTo>
                    <a:pt x="85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0"/>
                    <a:pt x="3" y="103"/>
                    <a:pt x="7" y="103"/>
                  </a:cubicBezTo>
                  <a:cubicBezTo>
                    <a:pt x="85" y="103"/>
                    <a:pt x="85" y="103"/>
                    <a:pt x="85" y="103"/>
                  </a:cubicBezTo>
                  <a:cubicBezTo>
                    <a:pt x="88" y="103"/>
                    <a:pt x="91" y="100"/>
                    <a:pt x="91" y="97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3"/>
                    <a:pt x="88" y="0"/>
                    <a:pt x="85" y="0"/>
                  </a:cubicBezTo>
                  <a:close/>
                  <a:moveTo>
                    <a:pt x="13" y="6"/>
                  </a:moveTo>
                  <a:cubicBezTo>
                    <a:pt x="17" y="6"/>
                    <a:pt x="20" y="9"/>
                    <a:pt x="20" y="13"/>
                  </a:cubicBezTo>
                  <a:cubicBezTo>
                    <a:pt x="20" y="16"/>
                    <a:pt x="17" y="19"/>
                    <a:pt x="13" y="19"/>
                  </a:cubicBezTo>
                  <a:cubicBezTo>
                    <a:pt x="10" y="19"/>
                    <a:pt x="7" y="16"/>
                    <a:pt x="7" y="13"/>
                  </a:cubicBezTo>
                  <a:cubicBezTo>
                    <a:pt x="7" y="9"/>
                    <a:pt x="10" y="6"/>
                    <a:pt x="13" y="6"/>
                  </a:cubicBezTo>
                  <a:close/>
                  <a:moveTo>
                    <a:pt x="85" y="97"/>
                  </a:moveTo>
                  <a:cubicBezTo>
                    <a:pt x="7" y="97"/>
                    <a:pt x="7" y="97"/>
                    <a:pt x="7" y="9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85" y="26"/>
                    <a:pt x="85" y="26"/>
                    <a:pt x="85" y="26"/>
                  </a:cubicBezTo>
                  <a:lnTo>
                    <a:pt x="85" y="97"/>
                  </a:lnTo>
                  <a:close/>
                  <a:moveTo>
                    <a:pt x="78" y="19"/>
                  </a:moveTo>
                  <a:cubicBezTo>
                    <a:pt x="75" y="19"/>
                    <a:pt x="72" y="16"/>
                    <a:pt x="72" y="13"/>
                  </a:cubicBezTo>
                  <a:cubicBezTo>
                    <a:pt x="72" y="9"/>
                    <a:pt x="75" y="6"/>
                    <a:pt x="78" y="6"/>
                  </a:cubicBezTo>
                  <a:cubicBezTo>
                    <a:pt x="82" y="6"/>
                    <a:pt x="85" y="9"/>
                    <a:pt x="85" y="13"/>
                  </a:cubicBezTo>
                  <a:cubicBezTo>
                    <a:pt x="85" y="16"/>
                    <a:pt x="82" y="19"/>
                    <a:pt x="78" y="19"/>
                  </a:cubicBezTo>
                  <a:close/>
                  <a:moveTo>
                    <a:pt x="13" y="42"/>
                  </a:moveTo>
                  <a:cubicBezTo>
                    <a:pt x="13" y="40"/>
                    <a:pt x="15" y="39"/>
                    <a:pt x="17" y="39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7" y="39"/>
                    <a:pt x="78" y="40"/>
                    <a:pt x="78" y="42"/>
                  </a:cubicBezTo>
                  <a:cubicBezTo>
                    <a:pt x="78" y="44"/>
                    <a:pt x="77" y="45"/>
                    <a:pt x="75" y="45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5"/>
                    <a:pt x="13" y="44"/>
                    <a:pt x="13" y="42"/>
                  </a:cubicBezTo>
                  <a:close/>
                  <a:moveTo>
                    <a:pt x="13" y="61"/>
                  </a:moveTo>
                  <a:cubicBezTo>
                    <a:pt x="13" y="59"/>
                    <a:pt x="15" y="58"/>
                    <a:pt x="17" y="58"/>
                  </a:cubicBezTo>
                  <a:cubicBezTo>
                    <a:pt x="75" y="58"/>
                    <a:pt x="75" y="58"/>
                    <a:pt x="75" y="58"/>
                  </a:cubicBezTo>
                  <a:cubicBezTo>
                    <a:pt x="77" y="58"/>
                    <a:pt x="78" y="59"/>
                    <a:pt x="78" y="61"/>
                  </a:cubicBezTo>
                  <a:cubicBezTo>
                    <a:pt x="78" y="63"/>
                    <a:pt x="77" y="65"/>
                    <a:pt x="75" y="65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5" y="65"/>
                    <a:pt x="13" y="63"/>
                    <a:pt x="13" y="61"/>
                  </a:cubicBezTo>
                  <a:close/>
                  <a:moveTo>
                    <a:pt x="13" y="81"/>
                  </a:moveTo>
                  <a:cubicBezTo>
                    <a:pt x="13" y="79"/>
                    <a:pt x="15" y="77"/>
                    <a:pt x="17" y="77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77" y="77"/>
                    <a:pt x="78" y="79"/>
                    <a:pt x="78" y="81"/>
                  </a:cubicBezTo>
                  <a:cubicBezTo>
                    <a:pt x="78" y="82"/>
                    <a:pt x="77" y="84"/>
                    <a:pt x="75" y="84"/>
                  </a:cubicBezTo>
                  <a:cubicBezTo>
                    <a:pt x="17" y="84"/>
                    <a:pt x="17" y="84"/>
                    <a:pt x="17" y="84"/>
                  </a:cubicBezTo>
                  <a:cubicBezTo>
                    <a:pt x="15" y="84"/>
                    <a:pt x="13" y="82"/>
                    <a:pt x="13" y="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6" name="Freeform 14"/>
            <p:cNvSpPr/>
            <p:nvPr/>
          </p:nvSpPr>
          <p:spPr bwMode="auto">
            <a:xfrm>
              <a:off x="4677446" y="1486808"/>
              <a:ext cx="269875" cy="292190"/>
            </a:xfrm>
            <a:custGeom>
              <a:avLst/>
              <a:gdLst>
                <a:gd name="T0" fmla="*/ 4 w 92"/>
                <a:gd name="T1" fmla="*/ 100 h 100"/>
                <a:gd name="T2" fmla="*/ 1 w 92"/>
                <a:gd name="T3" fmla="*/ 100 h 100"/>
                <a:gd name="T4" fmla="*/ 0 w 92"/>
                <a:gd name="T5" fmla="*/ 97 h 100"/>
                <a:gd name="T6" fmla="*/ 5 w 92"/>
                <a:gd name="T7" fmla="*/ 56 h 100"/>
                <a:gd name="T8" fmla="*/ 6 w 92"/>
                <a:gd name="T9" fmla="*/ 54 h 100"/>
                <a:gd name="T10" fmla="*/ 56 w 92"/>
                <a:gd name="T11" fmla="*/ 3 h 100"/>
                <a:gd name="T12" fmla="*/ 70 w 92"/>
                <a:gd name="T13" fmla="*/ 3 h 100"/>
                <a:gd name="T14" fmla="*/ 88 w 92"/>
                <a:gd name="T15" fmla="*/ 22 h 100"/>
                <a:gd name="T16" fmla="*/ 88 w 92"/>
                <a:gd name="T17" fmla="*/ 35 h 100"/>
                <a:gd name="T18" fmla="*/ 52 w 92"/>
                <a:gd name="T19" fmla="*/ 72 h 100"/>
                <a:gd name="T20" fmla="*/ 49 w 92"/>
                <a:gd name="T21" fmla="*/ 73 h 100"/>
                <a:gd name="T22" fmla="*/ 31 w 92"/>
                <a:gd name="T23" fmla="*/ 73 h 100"/>
                <a:gd name="T24" fmla="*/ 28 w 92"/>
                <a:gd name="T25" fmla="*/ 70 h 100"/>
                <a:gd name="T26" fmla="*/ 28 w 92"/>
                <a:gd name="T27" fmla="*/ 51 h 100"/>
                <a:gd name="T28" fmla="*/ 29 w 92"/>
                <a:gd name="T29" fmla="*/ 49 h 100"/>
                <a:gd name="T30" fmla="*/ 56 w 92"/>
                <a:gd name="T31" fmla="*/ 22 h 100"/>
                <a:gd name="T32" fmla="*/ 61 w 92"/>
                <a:gd name="T33" fmla="*/ 22 h 100"/>
                <a:gd name="T34" fmla="*/ 61 w 92"/>
                <a:gd name="T35" fmla="*/ 26 h 100"/>
                <a:gd name="T36" fmla="*/ 34 w 92"/>
                <a:gd name="T37" fmla="*/ 53 h 100"/>
                <a:gd name="T38" fmla="*/ 34 w 92"/>
                <a:gd name="T39" fmla="*/ 67 h 100"/>
                <a:gd name="T40" fmla="*/ 48 w 92"/>
                <a:gd name="T41" fmla="*/ 67 h 100"/>
                <a:gd name="T42" fmla="*/ 84 w 92"/>
                <a:gd name="T43" fmla="*/ 31 h 100"/>
                <a:gd name="T44" fmla="*/ 84 w 92"/>
                <a:gd name="T45" fmla="*/ 26 h 100"/>
                <a:gd name="T46" fmla="*/ 65 w 92"/>
                <a:gd name="T47" fmla="*/ 8 h 100"/>
                <a:gd name="T48" fmla="*/ 61 w 92"/>
                <a:gd name="T49" fmla="*/ 8 h 100"/>
                <a:gd name="T50" fmla="*/ 11 w 92"/>
                <a:gd name="T51" fmla="*/ 58 h 100"/>
                <a:gd name="T52" fmla="*/ 7 w 92"/>
                <a:gd name="T53" fmla="*/ 94 h 100"/>
                <a:gd name="T54" fmla="*/ 43 w 92"/>
                <a:gd name="T55" fmla="*/ 90 h 100"/>
                <a:gd name="T56" fmla="*/ 84 w 92"/>
                <a:gd name="T57" fmla="*/ 49 h 100"/>
                <a:gd name="T58" fmla="*/ 88 w 92"/>
                <a:gd name="T59" fmla="*/ 49 h 100"/>
                <a:gd name="T60" fmla="*/ 88 w 92"/>
                <a:gd name="T61" fmla="*/ 54 h 100"/>
                <a:gd name="T62" fmla="*/ 47 w 92"/>
                <a:gd name="T63" fmla="*/ 95 h 100"/>
                <a:gd name="T64" fmla="*/ 45 w 92"/>
                <a:gd name="T65" fmla="*/ 96 h 100"/>
                <a:gd name="T66" fmla="*/ 4 w 92"/>
                <a:gd name="T67" fmla="*/ 100 h 100"/>
                <a:gd name="T68" fmla="*/ 4 w 92"/>
                <a:gd name="T6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2" h="100">
                  <a:moveTo>
                    <a:pt x="4" y="100"/>
                  </a:moveTo>
                  <a:cubicBezTo>
                    <a:pt x="3" y="100"/>
                    <a:pt x="2" y="100"/>
                    <a:pt x="1" y="100"/>
                  </a:cubicBezTo>
                  <a:cubicBezTo>
                    <a:pt x="1" y="99"/>
                    <a:pt x="0" y="98"/>
                    <a:pt x="0" y="97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5"/>
                    <a:pt x="5" y="54"/>
                    <a:pt x="6" y="54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60" y="0"/>
                    <a:pt x="66" y="0"/>
                    <a:pt x="70" y="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92" y="25"/>
                    <a:pt x="92" y="32"/>
                    <a:pt x="88" y="35"/>
                  </a:cubicBezTo>
                  <a:cubicBezTo>
                    <a:pt x="52" y="72"/>
                    <a:pt x="52" y="72"/>
                    <a:pt x="52" y="72"/>
                  </a:cubicBezTo>
                  <a:cubicBezTo>
                    <a:pt x="51" y="73"/>
                    <a:pt x="50" y="73"/>
                    <a:pt x="49" y="73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29" y="73"/>
                    <a:pt x="28" y="72"/>
                    <a:pt x="28" y="70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1"/>
                    <a:pt x="28" y="50"/>
                    <a:pt x="29" y="49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8" y="20"/>
                    <a:pt x="60" y="20"/>
                    <a:pt x="61" y="22"/>
                  </a:cubicBezTo>
                  <a:cubicBezTo>
                    <a:pt x="62" y="23"/>
                    <a:pt x="62" y="25"/>
                    <a:pt x="61" y="26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5" y="30"/>
                    <a:pt x="85" y="28"/>
                    <a:pt x="84" y="26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4" y="7"/>
                    <a:pt x="62" y="7"/>
                    <a:pt x="61" y="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7" y="94"/>
                    <a:pt x="7" y="94"/>
                    <a:pt x="7" y="94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84" y="49"/>
                    <a:pt x="84" y="49"/>
                    <a:pt x="84" y="49"/>
                  </a:cubicBezTo>
                  <a:cubicBezTo>
                    <a:pt x="85" y="48"/>
                    <a:pt x="87" y="48"/>
                    <a:pt x="88" y="49"/>
                  </a:cubicBezTo>
                  <a:cubicBezTo>
                    <a:pt x="90" y="50"/>
                    <a:pt x="90" y="52"/>
                    <a:pt x="88" y="54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7" y="95"/>
                    <a:pt x="46" y="96"/>
                    <a:pt x="45" y="96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4" y="100"/>
                    <a:pt x="4" y="100"/>
                    <a:pt x="4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8" name="Freeform 16"/>
            <p:cNvSpPr>
              <a:spLocks noEditPoints="1"/>
            </p:cNvSpPr>
            <p:nvPr/>
          </p:nvSpPr>
          <p:spPr bwMode="auto">
            <a:xfrm>
              <a:off x="2493046" y="1483632"/>
              <a:ext cx="227013" cy="300131"/>
            </a:xfrm>
            <a:custGeom>
              <a:avLst/>
              <a:gdLst>
                <a:gd name="T0" fmla="*/ 71 w 78"/>
                <a:gd name="T1" fmla="*/ 6 h 103"/>
                <a:gd name="T2" fmla="*/ 78 w 78"/>
                <a:gd name="T3" fmla="*/ 6 h 103"/>
                <a:gd name="T4" fmla="*/ 78 w 78"/>
                <a:gd name="T5" fmla="*/ 0 h 103"/>
                <a:gd name="T6" fmla="*/ 0 w 78"/>
                <a:gd name="T7" fmla="*/ 0 h 103"/>
                <a:gd name="T8" fmla="*/ 0 w 78"/>
                <a:gd name="T9" fmla="*/ 6 h 103"/>
                <a:gd name="T10" fmla="*/ 6 w 78"/>
                <a:gd name="T11" fmla="*/ 6 h 103"/>
                <a:gd name="T12" fmla="*/ 6 w 78"/>
                <a:gd name="T13" fmla="*/ 13 h 103"/>
                <a:gd name="T14" fmla="*/ 10 w 78"/>
                <a:gd name="T15" fmla="*/ 13 h 103"/>
                <a:gd name="T16" fmla="*/ 20 w 78"/>
                <a:gd name="T17" fmla="*/ 48 h 103"/>
                <a:gd name="T18" fmla="*/ 25 w 78"/>
                <a:gd name="T19" fmla="*/ 52 h 103"/>
                <a:gd name="T20" fmla="*/ 20 w 78"/>
                <a:gd name="T21" fmla="*/ 55 h 103"/>
                <a:gd name="T22" fmla="*/ 10 w 78"/>
                <a:gd name="T23" fmla="*/ 90 h 103"/>
                <a:gd name="T24" fmla="*/ 6 w 78"/>
                <a:gd name="T25" fmla="*/ 90 h 103"/>
                <a:gd name="T26" fmla="*/ 6 w 78"/>
                <a:gd name="T27" fmla="*/ 97 h 103"/>
                <a:gd name="T28" fmla="*/ 0 w 78"/>
                <a:gd name="T29" fmla="*/ 97 h 103"/>
                <a:gd name="T30" fmla="*/ 0 w 78"/>
                <a:gd name="T31" fmla="*/ 103 h 103"/>
                <a:gd name="T32" fmla="*/ 78 w 78"/>
                <a:gd name="T33" fmla="*/ 103 h 103"/>
                <a:gd name="T34" fmla="*/ 78 w 78"/>
                <a:gd name="T35" fmla="*/ 97 h 103"/>
                <a:gd name="T36" fmla="*/ 71 w 78"/>
                <a:gd name="T37" fmla="*/ 97 h 103"/>
                <a:gd name="T38" fmla="*/ 71 w 78"/>
                <a:gd name="T39" fmla="*/ 90 h 103"/>
                <a:gd name="T40" fmla="*/ 68 w 78"/>
                <a:gd name="T41" fmla="*/ 90 h 103"/>
                <a:gd name="T42" fmla="*/ 58 w 78"/>
                <a:gd name="T43" fmla="*/ 55 h 103"/>
                <a:gd name="T44" fmla="*/ 53 w 78"/>
                <a:gd name="T45" fmla="*/ 52 h 103"/>
                <a:gd name="T46" fmla="*/ 58 w 78"/>
                <a:gd name="T47" fmla="*/ 48 h 103"/>
                <a:gd name="T48" fmla="*/ 68 w 78"/>
                <a:gd name="T49" fmla="*/ 13 h 103"/>
                <a:gd name="T50" fmla="*/ 71 w 78"/>
                <a:gd name="T51" fmla="*/ 13 h 103"/>
                <a:gd name="T52" fmla="*/ 71 w 78"/>
                <a:gd name="T53" fmla="*/ 6 h 103"/>
                <a:gd name="T54" fmla="*/ 62 w 78"/>
                <a:gd name="T55" fmla="*/ 14 h 103"/>
                <a:gd name="T56" fmla="*/ 54 w 78"/>
                <a:gd name="T57" fmla="*/ 43 h 103"/>
                <a:gd name="T58" fmla="*/ 45 w 78"/>
                <a:gd name="T59" fmla="*/ 47 h 103"/>
                <a:gd name="T60" fmla="*/ 45 w 78"/>
                <a:gd name="T61" fmla="*/ 56 h 103"/>
                <a:gd name="T62" fmla="*/ 54 w 78"/>
                <a:gd name="T63" fmla="*/ 60 h 103"/>
                <a:gd name="T64" fmla="*/ 62 w 78"/>
                <a:gd name="T65" fmla="*/ 89 h 103"/>
                <a:gd name="T66" fmla="*/ 61 w 78"/>
                <a:gd name="T67" fmla="*/ 90 h 103"/>
                <a:gd name="T68" fmla="*/ 55 w 78"/>
                <a:gd name="T69" fmla="*/ 90 h 103"/>
                <a:gd name="T70" fmla="*/ 50 w 78"/>
                <a:gd name="T71" fmla="*/ 75 h 103"/>
                <a:gd name="T72" fmla="*/ 42 w 78"/>
                <a:gd name="T73" fmla="*/ 71 h 103"/>
                <a:gd name="T74" fmla="*/ 42 w 78"/>
                <a:gd name="T75" fmla="*/ 45 h 103"/>
                <a:gd name="T76" fmla="*/ 53 w 78"/>
                <a:gd name="T77" fmla="*/ 40 h 103"/>
                <a:gd name="T78" fmla="*/ 59 w 78"/>
                <a:gd name="T79" fmla="*/ 32 h 103"/>
                <a:gd name="T80" fmla="*/ 19 w 78"/>
                <a:gd name="T81" fmla="*/ 32 h 103"/>
                <a:gd name="T82" fmla="*/ 25 w 78"/>
                <a:gd name="T83" fmla="*/ 40 h 103"/>
                <a:gd name="T84" fmla="*/ 36 w 78"/>
                <a:gd name="T85" fmla="*/ 45 h 103"/>
                <a:gd name="T86" fmla="*/ 36 w 78"/>
                <a:gd name="T87" fmla="*/ 71 h 103"/>
                <a:gd name="T88" fmla="*/ 28 w 78"/>
                <a:gd name="T89" fmla="*/ 75 h 103"/>
                <a:gd name="T90" fmla="*/ 23 w 78"/>
                <a:gd name="T91" fmla="*/ 90 h 103"/>
                <a:gd name="T92" fmla="*/ 16 w 78"/>
                <a:gd name="T93" fmla="*/ 90 h 103"/>
                <a:gd name="T94" fmla="*/ 16 w 78"/>
                <a:gd name="T95" fmla="*/ 89 h 103"/>
                <a:gd name="T96" fmla="*/ 24 w 78"/>
                <a:gd name="T97" fmla="*/ 60 h 103"/>
                <a:gd name="T98" fmla="*/ 32 w 78"/>
                <a:gd name="T99" fmla="*/ 56 h 103"/>
                <a:gd name="T100" fmla="*/ 32 w 78"/>
                <a:gd name="T101" fmla="*/ 47 h 103"/>
                <a:gd name="T102" fmla="*/ 24 w 78"/>
                <a:gd name="T103" fmla="*/ 43 h 103"/>
                <a:gd name="T104" fmla="*/ 16 w 78"/>
                <a:gd name="T105" fmla="*/ 14 h 103"/>
                <a:gd name="T106" fmla="*/ 16 w 78"/>
                <a:gd name="T107" fmla="*/ 13 h 103"/>
                <a:gd name="T108" fmla="*/ 61 w 78"/>
                <a:gd name="T109" fmla="*/ 13 h 103"/>
                <a:gd name="T110" fmla="*/ 62 w 78"/>
                <a:gd name="T111" fmla="*/ 1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8" h="103">
                  <a:moveTo>
                    <a:pt x="71" y="6"/>
                  </a:moveTo>
                  <a:cubicBezTo>
                    <a:pt x="78" y="6"/>
                    <a:pt x="78" y="6"/>
                    <a:pt x="78" y="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5" y="25"/>
                    <a:pt x="9" y="40"/>
                    <a:pt x="20" y="48"/>
                  </a:cubicBezTo>
                  <a:cubicBezTo>
                    <a:pt x="21" y="50"/>
                    <a:pt x="23" y="51"/>
                    <a:pt x="25" y="52"/>
                  </a:cubicBezTo>
                  <a:cubicBezTo>
                    <a:pt x="23" y="52"/>
                    <a:pt x="21" y="53"/>
                    <a:pt x="20" y="55"/>
                  </a:cubicBezTo>
                  <a:cubicBezTo>
                    <a:pt x="9" y="63"/>
                    <a:pt x="5" y="78"/>
                    <a:pt x="10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7"/>
                    <a:pt x="6" y="97"/>
                    <a:pt x="6" y="97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0"/>
                    <a:pt x="71" y="90"/>
                    <a:pt x="71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73" y="78"/>
                    <a:pt x="69" y="63"/>
                    <a:pt x="58" y="55"/>
                  </a:cubicBezTo>
                  <a:cubicBezTo>
                    <a:pt x="56" y="53"/>
                    <a:pt x="54" y="52"/>
                    <a:pt x="53" y="52"/>
                  </a:cubicBezTo>
                  <a:cubicBezTo>
                    <a:pt x="54" y="51"/>
                    <a:pt x="56" y="50"/>
                    <a:pt x="58" y="48"/>
                  </a:cubicBezTo>
                  <a:cubicBezTo>
                    <a:pt x="69" y="40"/>
                    <a:pt x="73" y="25"/>
                    <a:pt x="68" y="13"/>
                  </a:cubicBezTo>
                  <a:cubicBezTo>
                    <a:pt x="71" y="13"/>
                    <a:pt x="71" y="13"/>
                    <a:pt x="71" y="13"/>
                  </a:cubicBezTo>
                  <a:lnTo>
                    <a:pt x="71" y="6"/>
                  </a:lnTo>
                  <a:close/>
                  <a:moveTo>
                    <a:pt x="62" y="14"/>
                  </a:moveTo>
                  <a:cubicBezTo>
                    <a:pt x="66" y="24"/>
                    <a:pt x="63" y="36"/>
                    <a:pt x="54" y="43"/>
                  </a:cubicBezTo>
                  <a:cubicBezTo>
                    <a:pt x="51" y="45"/>
                    <a:pt x="48" y="47"/>
                    <a:pt x="45" y="47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8" y="57"/>
                    <a:pt x="51" y="58"/>
                    <a:pt x="54" y="60"/>
                  </a:cubicBezTo>
                  <a:cubicBezTo>
                    <a:pt x="63" y="67"/>
                    <a:pt x="66" y="79"/>
                    <a:pt x="62" y="89"/>
                  </a:cubicBezTo>
                  <a:cubicBezTo>
                    <a:pt x="61" y="90"/>
                    <a:pt x="61" y="90"/>
                    <a:pt x="61" y="90"/>
                  </a:cubicBezTo>
                  <a:cubicBezTo>
                    <a:pt x="55" y="90"/>
                    <a:pt x="55" y="90"/>
                    <a:pt x="55" y="90"/>
                  </a:cubicBezTo>
                  <a:cubicBezTo>
                    <a:pt x="56" y="85"/>
                    <a:pt x="54" y="79"/>
                    <a:pt x="50" y="75"/>
                  </a:cubicBezTo>
                  <a:cubicBezTo>
                    <a:pt x="47" y="73"/>
                    <a:pt x="45" y="72"/>
                    <a:pt x="42" y="71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6" y="44"/>
                    <a:pt x="50" y="43"/>
                    <a:pt x="53" y="40"/>
                  </a:cubicBezTo>
                  <a:cubicBezTo>
                    <a:pt x="55" y="38"/>
                    <a:pt x="57" y="35"/>
                    <a:pt x="5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5"/>
                    <a:pt x="22" y="38"/>
                    <a:pt x="25" y="40"/>
                  </a:cubicBezTo>
                  <a:cubicBezTo>
                    <a:pt x="28" y="43"/>
                    <a:pt x="32" y="44"/>
                    <a:pt x="36" y="45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33" y="72"/>
                    <a:pt x="30" y="73"/>
                    <a:pt x="28" y="75"/>
                  </a:cubicBezTo>
                  <a:cubicBezTo>
                    <a:pt x="24" y="79"/>
                    <a:pt x="22" y="85"/>
                    <a:pt x="23" y="90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16" y="89"/>
                    <a:pt x="16" y="89"/>
                    <a:pt x="16" y="89"/>
                  </a:cubicBezTo>
                  <a:cubicBezTo>
                    <a:pt x="12" y="79"/>
                    <a:pt x="15" y="67"/>
                    <a:pt x="24" y="60"/>
                  </a:cubicBezTo>
                  <a:cubicBezTo>
                    <a:pt x="26" y="58"/>
                    <a:pt x="29" y="57"/>
                    <a:pt x="32" y="5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29" y="47"/>
                    <a:pt x="26" y="45"/>
                    <a:pt x="24" y="43"/>
                  </a:cubicBezTo>
                  <a:cubicBezTo>
                    <a:pt x="15" y="36"/>
                    <a:pt x="12" y="24"/>
                    <a:pt x="16" y="1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61" y="13"/>
                    <a:pt x="61" y="13"/>
                    <a:pt x="61" y="13"/>
                  </a:cubicBezTo>
                  <a:lnTo>
                    <a:pt x="62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9" name="Rectangle 17"/>
            <p:cNvSpPr>
              <a:spLocks noChangeArrowheads="1"/>
            </p:cNvSpPr>
            <p:nvPr/>
          </p:nvSpPr>
          <p:spPr bwMode="auto">
            <a:xfrm>
              <a:off x="2289846" y="1848870"/>
              <a:ext cx="646113" cy="191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zh-CN" altLang="en-US" sz="1400" b="1">
                  <a:solidFill>
                    <a:schemeClr val="bg1"/>
                  </a:solidFill>
                </a:rPr>
                <a:t>微调</a:t>
              </a:r>
              <a:r>
                <a:rPr lang="en-US" altLang="zh-CN" sz="1400" b="1">
                  <a:solidFill>
                    <a:schemeClr val="bg1"/>
                  </a:solidFill>
                </a:rPr>
                <a:t>UIE</a:t>
              </a:r>
              <a:endParaRPr lang="zh-CN" alt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18450" name="Rectangle 18"/>
            <p:cNvSpPr>
              <a:spLocks noChangeArrowheads="1"/>
            </p:cNvSpPr>
            <p:nvPr/>
          </p:nvSpPr>
          <p:spPr bwMode="auto">
            <a:xfrm>
              <a:off x="4427866" y="1803567"/>
              <a:ext cx="788988" cy="383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zh-CN" altLang="en-US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统一抽取</a:t>
              </a:r>
              <a:endParaRPr lang="en-US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buFont typeface="Arial" charset="0"/>
                <a:buNone/>
              </a:pPr>
              <a:r>
                <a:rPr lang="zh-CN" altLang="en-US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</a:t>
              </a:r>
              <a:endParaRPr lang="zh-CN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451" name="Rectangle 19"/>
            <p:cNvSpPr>
              <a:spLocks noChangeArrowheads="1"/>
            </p:cNvSpPr>
            <p:nvPr/>
          </p:nvSpPr>
          <p:spPr bwMode="auto">
            <a:xfrm>
              <a:off x="2216822" y="4168520"/>
              <a:ext cx="779460" cy="191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en-US" altLang="zh-CN" sz="1400" b="1">
                  <a:solidFill>
                    <a:schemeClr val="bg1"/>
                  </a:solidFill>
                </a:rPr>
                <a:t>APP</a:t>
              </a:r>
              <a:r>
                <a:rPr lang="zh-CN" altLang="en-US" sz="1400" b="1">
                  <a:solidFill>
                    <a:schemeClr val="bg1"/>
                  </a:solidFill>
                </a:rPr>
                <a:t>端开发</a:t>
              </a:r>
              <a:endParaRPr lang="zh-CN" altLang="zh-CN" sz="1400" b="1">
                <a:solidFill>
                  <a:schemeClr val="bg1"/>
                </a:solidFill>
              </a:endParaRPr>
            </a:p>
          </p:txBody>
        </p:sp>
        <p:sp>
          <p:nvSpPr>
            <p:cNvPr id="18452" name="Rectangle 20"/>
            <p:cNvSpPr>
              <a:spLocks noChangeArrowheads="1"/>
            </p:cNvSpPr>
            <p:nvPr/>
          </p:nvSpPr>
          <p:spPr bwMode="auto">
            <a:xfrm>
              <a:off x="4405983" y="4195919"/>
              <a:ext cx="646112" cy="191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zh-CN" altLang="en-US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优化硬件</a:t>
              </a:r>
              <a:endParaRPr lang="zh-CN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453" name="Rectangle 21"/>
            <p:cNvSpPr>
              <a:spLocks noChangeArrowheads="1"/>
            </p:cNvSpPr>
            <p:nvPr/>
          </p:nvSpPr>
          <p:spPr bwMode="auto">
            <a:xfrm>
              <a:off x="3203452" y="2867711"/>
              <a:ext cx="895350" cy="383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展望</a:t>
              </a:r>
              <a:endParaRPr lang="zh-CN" altLang="zh-CN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展望</a:t>
            </a:r>
            <a:endParaRPr lang="en-US" altLang="zh-CN" sz="200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2" name="矩形 41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76" y="584693"/>
            <a:ext cx="490633" cy="497992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27" y="517443"/>
            <a:ext cx="1553776" cy="662436"/>
          </a:xfrm>
          <a:prstGeom prst="rect">
            <a:avLst/>
          </a:prstGeom>
        </p:spPr>
      </p:pic>
      <p:pic>
        <p:nvPicPr>
          <p:cNvPr id="4" name="图形 3" descr="智能手机">
            <a:extLst>
              <a:ext uri="{FF2B5EF4-FFF2-40B4-BE49-F238E27FC236}">
                <a16:creationId xmlns:a16="http://schemas.microsoft.com/office/drawing/2014/main" id="{2AFF8AD6-DDCC-3588-B783-86AB26676E7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41970" y="3845485"/>
            <a:ext cx="358200" cy="3582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1475656" y="2088545"/>
            <a:ext cx="6192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敬请各位老师批评指正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2286000" y="3154938"/>
            <a:ext cx="4573568" cy="246221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dist">
              <a:buFont typeface="Arial" pitchFamily="34" charset="0"/>
              <a:buNone/>
            </a:pPr>
            <a:r>
              <a:rPr lang="en-US" altLang="zh-CN" sz="1000">
                <a:solidFill>
                  <a:schemeClr val="bg1">
                    <a:lumMod val="50000"/>
                  </a:schemeClr>
                </a:solidFill>
              </a:rPr>
              <a:t>TAHNK YOU FOR WATCHING</a:t>
            </a:r>
            <a:endParaRPr lang="zh-CN" altLang="en-US" sz="100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0" y="2946544"/>
            <a:ext cx="9144000" cy="54006"/>
            <a:chOff x="2190216" y="0"/>
            <a:chExt cx="7128792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4" name="图片 23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363" y="1083049"/>
            <a:ext cx="736037" cy="747077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364" y="1017580"/>
            <a:ext cx="2330940" cy="993771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CC71B776-DDAF-CEE0-132B-313B24CF9348}"/>
              </a:ext>
            </a:extLst>
          </p:cNvPr>
          <p:cNvGrpSpPr/>
          <p:nvPr/>
        </p:nvGrpSpPr>
        <p:grpSpPr>
          <a:xfrm>
            <a:off x="2154556" y="4299942"/>
            <a:ext cx="5065273" cy="272136"/>
            <a:chOff x="1301350" y="4176587"/>
            <a:chExt cx="5065273" cy="272136"/>
          </a:xfrm>
        </p:grpSpPr>
        <p:grpSp>
          <p:nvGrpSpPr>
            <p:cNvPr id="36" name="组合 35"/>
            <p:cNvGrpSpPr/>
            <p:nvPr/>
          </p:nvGrpSpPr>
          <p:grpSpPr>
            <a:xfrm>
              <a:off x="1301350" y="4227934"/>
              <a:ext cx="174306" cy="174304"/>
              <a:chOff x="801291" y="3535885"/>
              <a:chExt cx="219347" cy="219347"/>
            </a:xfrm>
          </p:grpSpPr>
          <p:sp>
            <p:nvSpPr>
              <p:cNvPr id="37" name="Oval 10"/>
              <p:cNvSpPr>
                <a:spLocks noChangeArrowheads="1"/>
              </p:cNvSpPr>
              <p:nvPr/>
            </p:nvSpPr>
            <p:spPr bwMode="auto">
              <a:xfrm>
                <a:off x="801291" y="3535885"/>
                <a:ext cx="219347" cy="219347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rgbClr val="FFFF0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>
                <a:off x="860980" y="3583766"/>
                <a:ext cx="100336" cy="114060"/>
                <a:chOff x="860980" y="3583766"/>
                <a:chExt cx="100336" cy="114060"/>
              </a:xfrm>
            </p:grpSpPr>
            <p:sp>
              <p:nvSpPr>
                <p:cNvPr id="41" name="Freeform 12"/>
                <p:cNvSpPr>
                  <a:spLocks noEditPoints="1"/>
                </p:cNvSpPr>
                <p:nvPr/>
              </p:nvSpPr>
              <p:spPr bwMode="auto">
                <a:xfrm>
                  <a:off x="884050" y="3583766"/>
                  <a:ext cx="53830" cy="53740"/>
                </a:xfrm>
                <a:custGeom>
                  <a:avLst/>
                  <a:gdLst>
                    <a:gd name="T0" fmla="*/ 31 w 62"/>
                    <a:gd name="T1" fmla="*/ 62 h 62"/>
                    <a:gd name="T2" fmla="*/ 0 w 62"/>
                    <a:gd name="T3" fmla="*/ 31 h 62"/>
                    <a:gd name="T4" fmla="*/ 31 w 62"/>
                    <a:gd name="T5" fmla="*/ 0 h 62"/>
                    <a:gd name="T6" fmla="*/ 62 w 62"/>
                    <a:gd name="T7" fmla="*/ 31 h 62"/>
                    <a:gd name="T8" fmla="*/ 31 w 62"/>
                    <a:gd name="T9" fmla="*/ 62 h 62"/>
                    <a:gd name="T10" fmla="*/ 31 w 62"/>
                    <a:gd name="T11" fmla="*/ 11 h 62"/>
                    <a:gd name="T12" fmla="*/ 11 w 62"/>
                    <a:gd name="T13" fmla="*/ 31 h 62"/>
                    <a:gd name="T14" fmla="*/ 31 w 62"/>
                    <a:gd name="T15" fmla="*/ 51 h 62"/>
                    <a:gd name="T16" fmla="*/ 51 w 62"/>
                    <a:gd name="T17" fmla="*/ 31 h 62"/>
                    <a:gd name="T18" fmla="*/ 31 w 62"/>
                    <a:gd name="T19" fmla="*/ 1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2" h="62">
                      <a:moveTo>
                        <a:pt x="31" y="62"/>
                      </a:moveTo>
                      <a:cubicBezTo>
                        <a:pt x="14" y="62"/>
                        <a:pt x="0" y="48"/>
                        <a:pt x="0" y="31"/>
                      </a:cubicBezTo>
                      <a:cubicBezTo>
                        <a:pt x="0" y="14"/>
                        <a:pt x="14" y="0"/>
                        <a:pt x="31" y="0"/>
                      </a:cubicBezTo>
                      <a:cubicBezTo>
                        <a:pt x="48" y="0"/>
                        <a:pt x="62" y="14"/>
                        <a:pt x="62" y="31"/>
                      </a:cubicBezTo>
                      <a:cubicBezTo>
                        <a:pt x="62" y="48"/>
                        <a:pt x="48" y="62"/>
                        <a:pt x="31" y="62"/>
                      </a:cubicBezTo>
                      <a:close/>
                      <a:moveTo>
                        <a:pt x="31" y="11"/>
                      </a:moveTo>
                      <a:cubicBezTo>
                        <a:pt x="20" y="11"/>
                        <a:pt x="11" y="20"/>
                        <a:pt x="11" y="31"/>
                      </a:cubicBezTo>
                      <a:cubicBezTo>
                        <a:pt x="11" y="42"/>
                        <a:pt x="20" y="51"/>
                        <a:pt x="31" y="51"/>
                      </a:cubicBezTo>
                      <a:cubicBezTo>
                        <a:pt x="42" y="51"/>
                        <a:pt x="51" y="42"/>
                        <a:pt x="51" y="31"/>
                      </a:cubicBezTo>
                      <a:cubicBezTo>
                        <a:pt x="51" y="20"/>
                        <a:pt x="42" y="11"/>
                        <a:pt x="31" y="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1600">
                    <a:solidFill>
                      <a:srgbClr val="FFFF00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42" name="Freeform 13"/>
                <p:cNvSpPr/>
                <p:nvPr/>
              </p:nvSpPr>
              <p:spPr bwMode="auto">
                <a:xfrm>
                  <a:off x="860980" y="3643355"/>
                  <a:ext cx="100336" cy="54471"/>
                </a:xfrm>
                <a:custGeom>
                  <a:avLst/>
                  <a:gdLst>
                    <a:gd name="T0" fmla="*/ 111 w 116"/>
                    <a:gd name="T1" fmla="*/ 63 h 63"/>
                    <a:gd name="T2" fmla="*/ 105 w 116"/>
                    <a:gd name="T3" fmla="*/ 58 h 63"/>
                    <a:gd name="T4" fmla="*/ 58 w 116"/>
                    <a:gd name="T5" fmla="*/ 11 h 63"/>
                    <a:gd name="T6" fmla="*/ 11 w 116"/>
                    <a:gd name="T7" fmla="*/ 58 h 63"/>
                    <a:gd name="T8" fmla="*/ 6 w 116"/>
                    <a:gd name="T9" fmla="*/ 63 h 63"/>
                    <a:gd name="T10" fmla="*/ 0 w 116"/>
                    <a:gd name="T11" fmla="*/ 58 h 63"/>
                    <a:gd name="T12" fmla="*/ 58 w 116"/>
                    <a:gd name="T13" fmla="*/ 0 h 63"/>
                    <a:gd name="T14" fmla="*/ 116 w 116"/>
                    <a:gd name="T15" fmla="*/ 58 h 63"/>
                    <a:gd name="T16" fmla="*/ 111 w 116"/>
                    <a:gd name="T17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63">
                      <a:moveTo>
                        <a:pt x="111" y="63"/>
                      </a:moveTo>
                      <a:cubicBezTo>
                        <a:pt x="108" y="63"/>
                        <a:pt x="105" y="61"/>
                        <a:pt x="105" y="58"/>
                      </a:cubicBezTo>
                      <a:cubicBezTo>
                        <a:pt x="105" y="32"/>
                        <a:pt x="84" y="11"/>
                        <a:pt x="58" y="11"/>
                      </a:cubicBezTo>
                      <a:cubicBezTo>
                        <a:pt x="32" y="11"/>
                        <a:pt x="11" y="32"/>
                        <a:pt x="11" y="58"/>
                      </a:cubicBezTo>
                      <a:cubicBezTo>
                        <a:pt x="11" y="61"/>
                        <a:pt x="9" y="63"/>
                        <a:pt x="6" y="63"/>
                      </a:cubicBezTo>
                      <a:cubicBezTo>
                        <a:pt x="3" y="63"/>
                        <a:pt x="0" y="61"/>
                        <a:pt x="0" y="58"/>
                      </a:cubicBezTo>
                      <a:cubicBezTo>
                        <a:pt x="0" y="26"/>
                        <a:pt x="26" y="0"/>
                        <a:pt x="58" y="0"/>
                      </a:cubicBezTo>
                      <a:cubicBezTo>
                        <a:pt x="90" y="0"/>
                        <a:pt x="116" y="26"/>
                        <a:pt x="116" y="58"/>
                      </a:cubicBezTo>
                      <a:cubicBezTo>
                        <a:pt x="116" y="61"/>
                        <a:pt x="114" y="63"/>
                        <a:pt x="111" y="6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1600">
                    <a:solidFill>
                      <a:srgbClr val="FFFF00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</p:grpSp>
        <p:grpSp>
          <p:nvGrpSpPr>
            <p:cNvPr id="43" name="Group 14"/>
            <p:cNvGrpSpPr/>
            <p:nvPr/>
          </p:nvGrpSpPr>
          <p:grpSpPr bwMode="auto">
            <a:xfrm>
              <a:off x="3046162" y="4227934"/>
              <a:ext cx="174306" cy="174304"/>
              <a:chOff x="4248" y="3024"/>
              <a:chExt cx="600" cy="599"/>
            </a:xfrm>
          </p:grpSpPr>
          <p:sp>
            <p:nvSpPr>
              <p:cNvPr id="44" name="Oval 15"/>
              <p:cNvSpPr>
                <a:spLocks noChangeArrowheads="1"/>
              </p:cNvSpPr>
              <p:nvPr/>
            </p:nvSpPr>
            <p:spPr bwMode="auto">
              <a:xfrm>
                <a:off x="4248" y="3024"/>
                <a:ext cx="600" cy="599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45" name="Group 16"/>
              <p:cNvGrpSpPr/>
              <p:nvPr/>
            </p:nvGrpSpPr>
            <p:grpSpPr bwMode="auto">
              <a:xfrm>
                <a:off x="4441" y="3144"/>
                <a:ext cx="215" cy="345"/>
                <a:chOff x="4441" y="3144"/>
                <a:chExt cx="215" cy="345"/>
              </a:xfrm>
            </p:grpSpPr>
            <p:sp>
              <p:nvSpPr>
                <p:cNvPr id="46" name="Freeform 17"/>
                <p:cNvSpPr>
                  <a:spLocks noEditPoints="1"/>
                </p:cNvSpPr>
                <p:nvPr/>
              </p:nvSpPr>
              <p:spPr bwMode="auto">
                <a:xfrm>
                  <a:off x="4474" y="3144"/>
                  <a:ext cx="149" cy="253"/>
                </a:xfrm>
                <a:custGeom>
                  <a:avLst/>
                  <a:gdLst>
                    <a:gd name="T0" fmla="*/ 31 w 63"/>
                    <a:gd name="T1" fmla="*/ 107 h 107"/>
                    <a:gd name="T2" fmla="*/ 63 w 63"/>
                    <a:gd name="T3" fmla="*/ 78 h 107"/>
                    <a:gd name="T4" fmla="*/ 63 w 63"/>
                    <a:gd name="T5" fmla="*/ 29 h 107"/>
                    <a:gd name="T6" fmla="*/ 31 w 63"/>
                    <a:gd name="T7" fmla="*/ 0 h 107"/>
                    <a:gd name="T8" fmla="*/ 0 w 63"/>
                    <a:gd name="T9" fmla="*/ 29 h 107"/>
                    <a:gd name="T10" fmla="*/ 0 w 63"/>
                    <a:gd name="T11" fmla="*/ 78 h 107"/>
                    <a:gd name="T12" fmla="*/ 31 w 63"/>
                    <a:gd name="T13" fmla="*/ 107 h 107"/>
                    <a:gd name="T14" fmla="*/ 10 w 63"/>
                    <a:gd name="T15" fmla="*/ 29 h 107"/>
                    <a:gd name="T16" fmla="*/ 31 w 63"/>
                    <a:gd name="T17" fmla="*/ 10 h 107"/>
                    <a:gd name="T18" fmla="*/ 53 w 63"/>
                    <a:gd name="T19" fmla="*/ 29 h 107"/>
                    <a:gd name="T20" fmla="*/ 53 w 63"/>
                    <a:gd name="T21" fmla="*/ 78 h 107"/>
                    <a:gd name="T22" fmla="*/ 31 w 63"/>
                    <a:gd name="T23" fmla="*/ 97 h 107"/>
                    <a:gd name="T24" fmla="*/ 10 w 63"/>
                    <a:gd name="T25" fmla="*/ 78 h 107"/>
                    <a:gd name="T26" fmla="*/ 10 w 63"/>
                    <a:gd name="T27" fmla="*/ 29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3" h="107">
                      <a:moveTo>
                        <a:pt x="31" y="107"/>
                      </a:moveTo>
                      <a:cubicBezTo>
                        <a:pt x="49" y="107"/>
                        <a:pt x="63" y="94"/>
                        <a:pt x="63" y="78"/>
                      </a:cubicBezTo>
                      <a:cubicBezTo>
                        <a:pt x="63" y="29"/>
                        <a:pt x="63" y="29"/>
                        <a:pt x="63" y="29"/>
                      </a:cubicBezTo>
                      <a:cubicBezTo>
                        <a:pt x="63" y="13"/>
                        <a:pt x="49" y="0"/>
                        <a:pt x="31" y="0"/>
                      </a:cubicBezTo>
                      <a:cubicBezTo>
                        <a:pt x="14" y="0"/>
                        <a:pt x="0" y="13"/>
                        <a:pt x="0" y="29"/>
                      </a:cubicBezTo>
                      <a:cubicBezTo>
                        <a:pt x="0" y="78"/>
                        <a:pt x="0" y="78"/>
                        <a:pt x="0" y="78"/>
                      </a:cubicBezTo>
                      <a:cubicBezTo>
                        <a:pt x="0" y="94"/>
                        <a:pt x="14" y="107"/>
                        <a:pt x="31" y="107"/>
                      </a:cubicBezTo>
                      <a:close/>
                      <a:moveTo>
                        <a:pt x="10" y="29"/>
                      </a:moveTo>
                      <a:cubicBezTo>
                        <a:pt x="10" y="18"/>
                        <a:pt x="19" y="10"/>
                        <a:pt x="31" y="10"/>
                      </a:cubicBezTo>
                      <a:cubicBezTo>
                        <a:pt x="43" y="10"/>
                        <a:pt x="53" y="18"/>
                        <a:pt x="53" y="29"/>
                      </a:cubicBezTo>
                      <a:cubicBezTo>
                        <a:pt x="53" y="78"/>
                        <a:pt x="53" y="78"/>
                        <a:pt x="53" y="78"/>
                      </a:cubicBezTo>
                      <a:cubicBezTo>
                        <a:pt x="53" y="88"/>
                        <a:pt x="43" y="97"/>
                        <a:pt x="31" y="97"/>
                      </a:cubicBezTo>
                      <a:cubicBezTo>
                        <a:pt x="19" y="97"/>
                        <a:pt x="10" y="88"/>
                        <a:pt x="10" y="78"/>
                      </a:cubicBezTo>
                      <a:lnTo>
                        <a:pt x="10" y="2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47" name="Freeform 18"/>
                <p:cNvSpPr/>
                <p:nvPr/>
              </p:nvSpPr>
              <p:spPr bwMode="auto">
                <a:xfrm>
                  <a:off x="4441" y="3267"/>
                  <a:ext cx="215" cy="222"/>
                </a:xfrm>
                <a:custGeom>
                  <a:avLst/>
                  <a:gdLst>
                    <a:gd name="T0" fmla="*/ 86 w 91"/>
                    <a:gd name="T1" fmla="*/ 0 h 94"/>
                    <a:gd name="T2" fmla="*/ 81 w 91"/>
                    <a:gd name="T3" fmla="*/ 5 h 94"/>
                    <a:gd name="T4" fmla="*/ 81 w 91"/>
                    <a:gd name="T5" fmla="*/ 28 h 94"/>
                    <a:gd name="T6" fmla="*/ 45 w 91"/>
                    <a:gd name="T7" fmla="*/ 59 h 94"/>
                    <a:gd name="T8" fmla="*/ 10 w 91"/>
                    <a:gd name="T9" fmla="*/ 28 h 94"/>
                    <a:gd name="T10" fmla="*/ 10 w 91"/>
                    <a:gd name="T11" fmla="*/ 5 h 94"/>
                    <a:gd name="T12" fmla="*/ 5 w 91"/>
                    <a:gd name="T13" fmla="*/ 0 h 94"/>
                    <a:gd name="T14" fmla="*/ 0 w 91"/>
                    <a:gd name="T15" fmla="*/ 5 h 94"/>
                    <a:gd name="T16" fmla="*/ 0 w 91"/>
                    <a:gd name="T17" fmla="*/ 28 h 94"/>
                    <a:gd name="T18" fmla="*/ 40 w 91"/>
                    <a:gd name="T19" fmla="*/ 69 h 94"/>
                    <a:gd name="T20" fmla="*/ 40 w 91"/>
                    <a:gd name="T21" fmla="*/ 84 h 94"/>
                    <a:gd name="T22" fmla="*/ 20 w 91"/>
                    <a:gd name="T23" fmla="*/ 84 h 94"/>
                    <a:gd name="T24" fmla="*/ 15 w 91"/>
                    <a:gd name="T25" fmla="*/ 89 h 94"/>
                    <a:gd name="T26" fmla="*/ 20 w 91"/>
                    <a:gd name="T27" fmla="*/ 94 h 94"/>
                    <a:gd name="T28" fmla="*/ 70 w 91"/>
                    <a:gd name="T29" fmla="*/ 94 h 94"/>
                    <a:gd name="T30" fmla="*/ 75 w 91"/>
                    <a:gd name="T31" fmla="*/ 89 h 94"/>
                    <a:gd name="T32" fmla="*/ 70 w 91"/>
                    <a:gd name="T33" fmla="*/ 84 h 94"/>
                    <a:gd name="T34" fmla="*/ 50 w 91"/>
                    <a:gd name="T35" fmla="*/ 84 h 94"/>
                    <a:gd name="T36" fmla="*/ 50 w 91"/>
                    <a:gd name="T37" fmla="*/ 69 h 94"/>
                    <a:gd name="T38" fmla="*/ 91 w 91"/>
                    <a:gd name="T39" fmla="*/ 28 h 94"/>
                    <a:gd name="T40" fmla="*/ 91 w 91"/>
                    <a:gd name="T41" fmla="*/ 5 h 94"/>
                    <a:gd name="T42" fmla="*/ 86 w 91"/>
                    <a:gd name="T43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91" h="94">
                      <a:moveTo>
                        <a:pt x="86" y="0"/>
                      </a:moveTo>
                      <a:cubicBezTo>
                        <a:pt x="83" y="0"/>
                        <a:pt x="81" y="3"/>
                        <a:pt x="81" y="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81" y="45"/>
                        <a:pt x="65" y="59"/>
                        <a:pt x="45" y="59"/>
                      </a:cubicBezTo>
                      <a:cubicBezTo>
                        <a:pt x="26" y="59"/>
                        <a:pt x="10" y="45"/>
                        <a:pt x="10" y="28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0" y="2"/>
                        <a:pt x="8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49"/>
                        <a:pt x="18" y="67"/>
                        <a:pt x="40" y="69"/>
                      </a:cubicBezTo>
                      <a:cubicBezTo>
                        <a:pt x="40" y="84"/>
                        <a:pt x="40" y="84"/>
                        <a:pt x="40" y="84"/>
                      </a:cubicBezTo>
                      <a:cubicBezTo>
                        <a:pt x="20" y="84"/>
                        <a:pt x="20" y="84"/>
                        <a:pt x="20" y="84"/>
                      </a:cubicBezTo>
                      <a:cubicBezTo>
                        <a:pt x="18" y="84"/>
                        <a:pt x="15" y="86"/>
                        <a:pt x="15" y="89"/>
                      </a:cubicBezTo>
                      <a:cubicBezTo>
                        <a:pt x="15" y="92"/>
                        <a:pt x="18" y="94"/>
                        <a:pt x="20" y="94"/>
                      </a:cubicBezTo>
                      <a:cubicBezTo>
                        <a:pt x="70" y="94"/>
                        <a:pt x="70" y="94"/>
                        <a:pt x="70" y="94"/>
                      </a:cubicBezTo>
                      <a:cubicBezTo>
                        <a:pt x="73" y="94"/>
                        <a:pt x="75" y="92"/>
                        <a:pt x="75" y="89"/>
                      </a:cubicBezTo>
                      <a:cubicBezTo>
                        <a:pt x="75" y="86"/>
                        <a:pt x="73" y="84"/>
                        <a:pt x="70" y="84"/>
                      </a:cubicBezTo>
                      <a:cubicBezTo>
                        <a:pt x="50" y="84"/>
                        <a:pt x="50" y="84"/>
                        <a:pt x="50" y="84"/>
                      </a:cubicBezTo>
                      <a:cubicBezTo>
                        <a:pt x="50" y="69"/>
                        <a:pt x="50" y="69"/>
                        <a:pt x="50" y="69"/>
                      </a:cubicBezTo>
                      <a:cubicBezTo>
                        <a:pt x="73" y="67"/>
                        <a:pt x="91" y="49"/>
                        <a:pt x="91" y="28"/>
                      </a:cubicBezTo>
                      <a:cubicBezTo>
                        <a:pt x="91" y="5"/>
                        <a:pt x="91" y="5"/>
                        <a:pt x="91" y="5"/>
                      </a:cubicBezTo>
                      <a:cubicBezTo>
                        <a:pt x="91" y="3"/>
                        <a:pt x="88" y="0"/>
                        <a:pt x="8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dist"/>
                  <a:endParaRPr lang="zh-CN" altLang="en-US"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</p:grpSp>
        <p:sp>
          <p:nvSpPr>
            <p:cNvPr id="48" name="Text Box 19"/>
            <p:cNvSpPr txBox="1">
              <a:spLocks noChangeArrowheads="1"/>
            </p:cNvSpPr>
            <p:nvPr/>
          </p:nvSpPr>
          <p:spPr bwMode="auto">
            <a:xfrm>
              <a:off x="1488651" y="4176587"/>
              <a:ext cx="995785" cy="2539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指导老师：</a:t>
              </a: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xx</a:t>
              </a:r>
            </a:p>
          </p:txBody>
        </p:sp>
        <p:sp>
          <p:nvSpPr>
            <p:cNvPr id="49" name="Text Box 20"/>
            <p:cNvSpPr txBox="1">
              <a:spLocks noChangeArrowheads="1"/>
            </p:cNvSpPr>
            <p:nvPr/>
          </p:nvSpPr>
          <p:spPr bwMode="auto">
            <a:xfrm>
              <a:off x="3249338" y="4176587"/>
              <a:ext cx="861133" cy="2539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答辩人：</a:t>
              </a: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xx</a:t>
              </a:r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96BA5A46-ACC6-DD58-034C-FF98A9471720}"/>
                </a:ext>
              </a:extLst>
            </p:cNvPr>
            <p:cNvGrpSpPr/>
            <p:nvPr/>
          </p:nvGrpSpPr>
          <p:grpSpPr>
            <a:xfrm>
              <a:off x="5030428" y="4181730"/>
              <a:ext cx="206818" cy="253915"/>
              <a:chOff x="5294287" y="3862407"/>
              <a:chExt cx="1052101" cy="1134722"/>
            </a:xfrm>
          </p:grpSpPr>
          <p:sp>
            <p:nvSpPr>
              <p:cNvPr id="9" name="Oval 15">
                <a:extLst>
                  <a:ext uri="{FF2B5EF4-FFF2-40B4-BE49-F238E27FC236}">
                    <a16:creationId xmlns:a16="http://schemas.microsoft.com/office/drawing/2014/main" id="{E3FD831E-7EEE-1C7A-958C-B6F906FC4B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4287" y="3862407"/>
                <a:ext cx="1052101" cy="1134722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pic>
            <p:nvPicPr>
              <p:cNvPr id="3" name="图形 2" descr="用户">
                <a:extLst>
                  <a:ext uri="{FF2B5EF4-FFF2-40B4-BE49-F238E27FC236}">
                    <a16:creationId xmlns:a16="http://schemas.microsoft.com/office/drawing/2014/main" id="{CFD390E5-0910-6FDC-0876-688AAC4643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469633" y="4038364"/>
                <a:ext cx="727747" cy="727747"/>
              </a:xfrm>
              <a:prstGeom prst="rect">
                <a:avLst/>
              </a:prstGeom>
            </p:spPr>
          </p:pic>
        </p:grpSp>
        <p:sp>
          <p:nvSpPr>
            <p:cNvPr id="14" name="Text Box 20">
              <a:extLst>
                <a:ext uri="{FF2B5EF4-FFF2-40B4-BE49-F238E27FC236}">
                  <a16:creationId xmlns:a16="http://schemas.microsoft.com/office/drawing/2014/main" id="{B01CEBBB-43D3-9B73-2454-90FB7B13EB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06717" y="4194807"/>
              <a:ext cx="1059906" cy="2539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组员：</a:t>
              </a: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xxx/xxx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4573570" y="2676794"/>
            <a:ext cx="973343" cy="11230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市场背景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系统需求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应用场景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endParaRPr lang="zh-CN" altLang="en-US" sz="10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364088" y="2070506"/>
            <a:ext cx="152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系统介绍</a:t>
            </a:r>
          </a:p>
        </p:txBody>
      </p:sp>
      <p:sp>
        <p:nvSpPr>
          <p:cNvPr id="41" name="矩形 40"/>
          <p:cNvSpPr/>
          <p:nvPr/>
        </p:nvSpPr>
        <p:spPr>
          <a:xfrm>
            <a:off x="4573570" y="1790523"/>
            <a:ext cx="7905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01</a:t>
            </a:r>
            <a:endParaRPr lang="zh-CN" altLang="en-US" sz="48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2517744"/>
            <a:ext cx="9144000" cy="54006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555526"/>
            <a:ext cx="736037" cy="74707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537" y="490057"/>
            <a:ext cx="2330940" cy="9937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图表 18"/>
          <p:cNvGraphicFramePr/>
          <p:nvPr/>
        </p:nvGraphicFramePr>
        <p:xfrm>
          <a:off x="3253409" y="1323202"/>
          <a:ext cx="2637182" cy="2712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33" name="组合 32"/>
          <p:cNvGrpSpPr/>
          <p:nvPr/>
        </p:nvGrpSpPr>
        <p:grpSpPr>
          <a:xfrm>
            <a:off x="3463706" y="1766400"/>
            <a:ext cx="2828142" cy="2829015"/>
            <a:chOff x="3491329" y="1261482"/>
            <a:chExt cx="3006725" cy="3006726"/>
          </a:xfrm>
        </p:grpSpPr>
        <p:grpSp>
          <p:nvGrpSpPr>
            <p:cNvPr id="31" name="组合 30"/>
            <p:cNvGrpSpPr/>
            <p:nvPr/>
          </p:nvGrpSpPr>
          <p:grpSpPr>
            <a:xfrm rot="900000">
              <a:off x="3491329" y="1261482"/>
              <a:ext cx="3006725" cy="3006726"/>
              <a:chOff x="3491329" y="1261482"/>
              <a:chExt cx="3006725" cy="3006726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5015329" y="2787070"/>
                <a:ext cx="1482725" cy="1481138"/>
                <a:chOff x="4549776" y="2547938"/>
                <a:chExt cx="1482725" cy="1481138"/>
              </a:xfrm>
            </p:grpSpPr>
            <p:sp>
              <p:nvSpPr>
                <p:cNvPr id="5" name="Freeform 5"/>
                <p:cNvSpPr/>
                <p:nvPr/>
              </p:nvSpPr>
              <p:spPr bwMode="auto">
                <a:xfrm>
                  <a:off x="4735513" y="2732088"/>
                  <a:ext cx="538163" cy="538163"/>
                </a:xfrm>
                <a:custGeom>
                  <a:avLst/>
                  <a:gdLst>
                    <a:gd name="T0" fmla="*/ 339 w 339"/>
                    <a:gd name="T1" fmla="*/ 270 h 339"/>
                    <a:gd name="T2" fmla="*/ 270 w 339"/>
                    <a:gd name="T3" fmla="*/ 339 h 339"/>
                    <a:gd name="T4" fmla="*/ 0 w 339"/>
                    <a:gd name="T5" fmla="*/ 71 h 339"/>
                    <a:gd name="T6" fmla="*/ 70 w 339"/>
                    <a:gd name="T7" fmla="*/ 0 h 339"/>
                    <a:gd name="T8" fmla="*/ 339 w 339"/>
                    <a:gd name="T9" fmla="*/ 27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9" h="339">
                      <a:moveTo>
                        <a:pt x="339" y="270"/>
                      </a:moveTo>
                      <a:lnTo>
                        <a:pt x="270" y="339"/>
                      </a:lnTo>
                      <a:lnTo>
                        <a:pt x="0" y="71"/>
                      </a:lnTo>
                      <a:lnTo>
                        <a:pt x="70" y="0"/>
                      </a:lnTo>
                      <a:lnTo>
                        <a:pt x="339" y="270"/>
                      </a:lnTo>
                      <a:close/>
                    </a:path>
                  </a:pathLst>
                </a:custGeom>
                <a:solidFill>
                  <a:srgbClr val="9494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" name="Freeform 6"/>
                <p:cNvSpPr/>
                <p:nvPr/>
              </p:nvSpPr>
              <p:spPr bwMode="auto">
                <a:xfrm>
                  <a:off x="4549776" y="2547938"/>
                  <a:ext cx="388938" cy="388938"/>
                </a:xfrm>
                <a:custGeom>
                  <a:avLst/>
                  <a:gdLst>
                    <a:gd name="T0" fmla="*/ 188 w 197"/>
                    <a:gd name="T1" fmla="*/ 77 h 197"/>
                    <a:gd name="T2" fmla="*/ 188 w 197"/>
                    <a:gd name="T3" fmla="*/ 111 h 197"/>
                    <a:gd name="T4" fmla="*/ 112 w 197"/>
                    <a:gd name="T5" fmla="*/ 187 h 197"/>
                    <a:gd name="T6" fmla="*/ 78 w 197"/>
                    <a:gd name="T7" fmla="*/ 187 h 197"/>
                    <a:gd name="T8" fmla="*/ 10 w 197"/>
                    <a:gd name="T9" fmla="*/ 120 h 197"/>
                    <a:gd name="T10" fmla="*/ 10 w 197"/>
                    <a:gd name="T11" fmla="*/ 86 h 197"/>
                    <a:gd name="T12" fmla="*/ 86 w 197"/>
                    <a:gd name="T13" fmla="*/ 9 h 197"/>
                    <a:gd name="T14" fmla="*/ 120 w 197"/>
                    <a:gd name="T15" fmla="*/ 9 h 197"/>
                    <a:gd name="T16" fmla="*/ 188 w 197"/>
                    <a:gd name="T17" fmla="*/ 77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7" h="197">
                      <a:moveTo>
                        <a:pt x="188" y="77"/>
                      </a:moveTo>
                      <a:cubicBezTo>
                        <a:pt x="197" y="87"/>
                        <a:pt x="197" y="102"/>
                        <a:pt x="188" y="111"/>
                      </a:cubicBezTo>
                      <a:cubicBezTo>
                        <a:pt x="112" y="187"/>
                        <a:pt x="112" y="187"/>
                        <a:pt x="112" y="187"/>
                      </a:cubicBezTo>
                      <a:cubicBezTo>
                        <a:pt x="102" y="197"/>
                        <a:pt x="87" y="197"/>
                        <a:pt x="78" y="187"/>
                      </a:cubicBezTo>
                      <a:cubicBezTo>
                        <a:pt x="10" y="120"/>
                        <a:pt x="10" y="120"/>
                        <a:pt x="10" y="120"/>
                      </a:cubicBezTo>
                      <a:cubicBezTo>
                        <a:pt x="0" y="110"/>
                        <a:pt x="0" y="95"/>
                        <a:pt x="10" y="86"/>
                      </a:cubicBezTo>
                      <a:cubicBezTo>
                        <a:pt x="86" y="9"/>
                        <a:pt x="86" y="9"/>
                        <a:pt x="86" y="9"/>
                      </a:cubicBezTo>
                      <a:cubicBezTo>
                        <a:pt x="95" y="0"/>
                        <a:pt x="111" y="0"/>
                        <a:pt x="120" y="9"/>
                      </a:cubicBezTo>
                      <a:lnTo>
                        <a:pt x="188" y="77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" name="Freeform 7"/>
                <p:cNvSpPr/>
                <p:nvPr/>
              </p:nvSpPr>
              <p:spPr bwMode="auto">
                <a:xfrm>
                  <a:off x="5057776" y="3052763"/>
                  <a:ext cx="974725" cy="976313"/>
                </a:xfrm>
                <a:custGeom>
                  <a:avLst/>
                  <a:gdLst>
                    <a:gd name="T0" fmla="*/ 86 w 494"/>
                    <a:gd name="T1" fmla="*/ 10 h 495"/>
                    <a:gd name="T2" fmla="*/ 41 w 494"/>
                    <a:gd name="T3" fmla="*/ 55 h 495"/>
                    <a:gd name="T4" fmla="*/ 31 w 494"/>
                    <a:gd name="T5" fmla="*/ 64 h 495"/>
                    <a:gd name="T6" fmla="*/ 26 w 494"/>
                    <a:gd name="T7" fmla="*/ 70 h 495"/>
                    <a:gd name="T8" fmla="*/ 9 w 494"/>
                    <a:gd name="T9" fmla="*/ 86 h 495"/>
                    <a:gd name="T10" fmla="*/ 9 w 494"/>
                    <a:gd name="T11" fmla="*/ 120 h 495"/>
                    <a:gd name="T12" fmla="*/ 374 w 494"/>
                    <a:gd name="T13" fmla="*/ 485 h 495"/>
                    <a:gd name="T14" fmla="*/ 408 w 494"/>
                    <a:gd name="T15" fmla="*/ 485 h 495"/>
                    <a:gd name="T16" fmla="*/ 425 w 494"/>
                    <a:gd name="T17" fmla="*/ 469 h 495"/>
                    <a:gd name="T18" fmla="*/ 430 w 494"/>
                    <a:gd name="T19" fmla="*/ 463 h 495"/>
                    <a:gd name="T20" fmla="*/ 440 w 494"/>
                    <a:gd name="T21" fmla="*/ 454 h 495"/>
                    <a:gd name="T22" fmla="*/ 485 w 494"/>
                    <a:gd name="T23" fmla="*/ 409 h 495"/>
                    <a:gd name="T24" fmla="*/ 485 w 494"/>
                    <a:gd name="T25" fmla="*/ 375 h 495"/>
                    <a:gd name="T26" fmla="*/ 119 w 494"/>
                    <a:gd name="T27" fmla="*/ 10 h 495"/>
                    <a:gd name="T28" fmla="*/ 86 w 494"/>
                    <a:gd name="T29" fmla="*/ 10 h 4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94" h="495">
                      <a:moveTo>
                        <a:pt x="86" y="10"/>
                      </a:moveTo>
                      <a:cubicBezTo>
                        <a:pt x="41" y="55"/>
                        <a:pt x="41" y="55"/>
                        <a:pt x="41" y="55"/>
                      </a:cubicBezTo>
                      <a:cubicBezTo>
                        <a:pt x="31" y="64"/>
                        <a:pt x="31" y="64"/>
                        <a:pt x="31" y="64"/>
                      </a:cubicBezTo>
                      <a:cubicBezTo>
                        <a:pt x="26" y="70"/>
                        <a:pt x="26" y="70"/>
                        <a:pt x="26" y="70"/>
                      </a:cubicBezTo>
                      <a:cubicBezTo>
                        <a:pt x="9" y="86"/>
                        <a:pt x="9" y="86"/>
                        <a:pt x="9" y="86"/>
                      </a:cubicBezTo>
                      <a:cubicBezTo>
                        <a:pt x="0" y="95"/>
                        <a:pt x="0" y="111"/>
                        <a:pt x="9" y="120"/>
                      </a:cubicBezTo>
                      <a:cubicBezTo>
                        <a:pt x="374" y="485"/>
                        <a:pt x="374" y="485"/>
                        <a:pt x="374" y="485"/>
                      </a:cubicBezTo>
                      <a:cubicBezTo>
                        <a:pt x="384" y="495"/>
                        <a:pt x="399" y="495"/>
                        <a:pt x="408" y="485"/>
                      </a:cubicBezTo>
                      <a:cubicBezTo>
                        <a:pt x="425" y="469"/>
                        <a:pt x="425" y="469"/>
                        <a:pt x="425" y="469"/>
                      </a:cubicBezTo>
                      <a:cubicBezTo>
                        <a:pt x="430" y="463"/>
                        <a:pt x="430" y="463"/>
                        <a:pt x="430" y="463"/>
                      </a:cubicBezTo>
                      <a:cubicBezTo>
                        <a:pt x="440" y="454"/>
                        <a:pt x="440" y="454"/>
                        <a:pt x="440" y="454"/>
                      </a:cubicBezTo>
                      <a:cubicBezTo>
                        <a:pt x="485" y="409"/>
                        <a:pt x="485" y="409"/>
                        <a:pt x="485" y="409"/>
                      </a:cubicBezTo>
                      <a:cubicBezTo>
                        <a:pt x="494" y="399"/>
                        <a:pt x="494" y="384"/>
                        <a:pt x="485" y="375"/>
                      </a:cubicBezTo>
                      <a:cubicBezTo>
                        <a:pt x="119" y="10"/>
                        <a:pt x="119" y="10"/>
                        <a:pt x="119" y="10"/>
                      </a:cubicBezTo>
                      <a:cubicBezTo>
                        <a:pt x="110" y="0"/>
                        <a:pt x="95" y="0"/>
                        <a:pt x="86" y="10"/>
                      </a:cubicBezTo>
                      <a:close/>
                    </a:path>
                  </a:pathLst>
                </a:custGeom>
                <a:solidFill>
                  <a:srgbClr val="76767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" name="Freeform 8"/>
                <p:cNvSpPr/>
                <p:nvPr/>
              </p:nvSpPr>
              <p:spPr bwMode="auto">
                <a:xfrm>
                  <a:off x="5057776" y="3190875"/>
                  <a:ext cx="838200" cy="838200"/>
                </a:xfrm>
                <a:custGeom>
                  <a:avLst/>
                  <a:gdLst>
                    <a:gd name="T0" fmla="*/ 9 w 425"/>
                    <a:gd name="T1" fmla="*/ 16 h 425"/>
                    <a:gd name="T2" fmla="*/ 9 w 425"/>
                    <a:gd name="T3" fmla="*/ 50 h 425"/>
                    <a:gd name="T4" fmla="*/ 374 w 425"/>
                    <a:gd name="T5" fmla="*/ 415 h 425"/>
                    <a:gd name="T6" fmla="*/ 408 w 425"/>
                    <a:gd name="T7" fmla="*/ 415 h 425"/>
                    <a:gd name="T8" fmla="*/ 425 w 425"/>
                    <a:gd name="T9" fmla="*/ 399 h 425"/>
                    <a:gd name="T10" fmla="*/ 26 w 425"/>
                    <a:gd name="T11" fmla="*/ 0 h 425"/>
                    <a:gd name="T12" fmla="*/ 9 w 425"/>
                    <a:gd name="T13" fmla="*/ 16 h 4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5" h="425">
                      <a:moveTo>
                        <a:pt x="9" y="16"/>
                      </a:moveTo>
                      <a:cubicBezTo>
                        <a:pt x="0" y="25"/>
                        <a:pt x="0" y="41"/>
                        <a:pt x="9" y="50"/>
                      </a:cubicBezTo>
                      <a:cubicBezTo>
                        <a:pt x="374" y="415"/>
                        <a:pt x="374" y="415"/>
                        <a:pt x="374" y="415"/>
                      </a:cubicBezTo>
                      <a:cubicBezTo>
                        <a:pt x="384" y="425"/>
                        <a:pt x="399" y="425"/>
                        <a:pt x="408" y="415"/>
                      </a:cubicBezTo>
                      <a:cubicBezTo>
                        <a:pt x="425" y="399"/>
                        <a:pt x="425" y="399"/>
                        <a:pt x="425" y="399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9" y="16"/>
                      </a:lnTo>
                      <a:close/>
                    </a:path>
                  </a:pathLst>
                </a:custGeom>
                <a:solidFill>
                  <a:srgbClr val="5A5A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" name="Freeform 9"/>
                <p:cNvSpPr/>
                <p:nvPr/>
              </p:nvSpPr>
              <p:spPr bwMode="auto">
                <a:xfrm>
                  <a:off x="5118101" y="3162300"/>
                  <a:ext cx="806450" cy="804863"/>
                </a:xfrm>
                <a:custGeom>
                  <a:avLst/>
                  <a:gdLst>
                    <a:gd name="T0" fmla="*/ 0 w 508"/>
                    <a:gd name="T1" fmla="*/ 11 h 507"/>
                    <a:gd name="T2" fmla="*/ 496 w 508"/>
                    <a:gd name="T3" fmla="*/ 507 h 507"/>
                    <a:gd name="T4" fmla="*/ 508 w 508"/>
                    <a:gd name="T5" fmla="*/ 496 h 507"/>
                    <a:gd name="T6" fmla="*/ 13 w 508"/>
                    <a:gd name="T7" fmla="*/ 0 h 507"/>
                    <a:gd name="T8" fmla="*/ 0 w 508"/>
                    <a:gd name="T9" fmla="*/ 11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08" h="507">
                      <a:moveTo>
                        <a:pt x="0" y="11"/>
                      </a:moveTo>
                      <a:lnTo>
                        <a:pt x="496" y="507"/>
                      </a:lnTo>
                      <a:lnTo>
                        <a:pt x="508" y="496"/>
                      </a:lnTo>
                      <a:lnTo>
                        <a:pt x="13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5A5A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" name="Freeform 10"/>
                <p:cNvSpPr/>
                <p:nvPr/>
              </p:nvSpPr>
              <p:spPr bwMode="auto">
                <a:xfrm>
                  <a:off x="4619626" y="2768600"/>
                  <a:ext cx="182563" cy="168275"/>
                </a:xfrm>
                <a:custGeom>
                  <a:avLst/>
                  <a:gdLst>
                    <a:gd name="T0" fmla="*/ 0 w 93"/>
                    <a:gd name="T1" fmla="*/ 33 h 85"/>
                    <a:gd name="T2" fmla="*/ 43 w 93"/>
                    <a:gd name="T3" fmla="*/ 75 h 85"/>
                    <a:gd name="T4" fmla="*/ 77 w 93"/>
                    <a:gd name="T5" fmla="*/ 75 h 85"/>
                    <a:gd name="T6" fmla="*/ 93 w 93"/>
                    <a:gd name="T7" fmla="*/ 59 h 85"/>
                    <a:gd name="T8" fmla="*/ 34 w 93"/>
                    <a:gd name="T9" fmla="*/ 0 h 85"/>
                    <a:gd name="T10" fmla="*/ 0 w 93"/>
                    <a:gd name="T11" fmla="*/ 33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3" h="85">
                      <a:moveTo>
                        <a:pt x="0" y="33"/>
                      </a:moveTo>
                      <a:cubicBezTo>
                        <a:pt x="43" y="75"/>
                        <a:pt x="43" y="75"/>
                        <a:pt x="43" y="75"/>
                      </a:cubicBezTo>
                      <a:cubicBezTo>
                        <a:pt x="52" y="85"/>
                        <a:pt x="67" y="85"/>
                        <a:pt x="77" y="75"/>
                      </a:cubicBezTo>
                      <a:cubicBezTo>
                        <a:pt x="93" y="59"/>
                        <a:pt x="93" y="59"/>
                        <a:pt x="93" y="59"/>
                      </a:cubicBezTo>
                      <a:cubicBezTo>
                        <a:pt x="34" y="0"/>
                        <a:pt x="34" y="0"/>
                        <a:pt x="34" y="0"/>
                      </a:cubicBezTo>
                      <a:lnTo>
                        <a:pt x="0" y="33"/>
                      </a:lnTo>
                      <a:close/>
                    </a:path>
                  </a:pathLst>
                </a:custGeom>
                <a:solidFill>
                  <a:srgbClr val="B8B8B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" name="Freeform 11"/>
                <p:cNvSpPr/>
                <p:nvPr/>
              </p:nvSpPr>
              <p:spPr bwMode="auto">
                <a:xfrm>
                  <a:off x="4699001" y="2740025"/>
                  <a:ext cx="133350" cy="133350"/>
                </a:xfrm>
                <a:custGeom>
                  <a:avLst/>
                  <a:gdLst>
                    <a:gd name="T0" fmla="*/ 0 w 84"/>
                    <a:gd name="T1" fmla="*/ 11 h 84"/>
                    <a:gd name="T2" fmla="*/ 73 w 84"/>
                    <a:gd name="T3" fmla="*/ 84 h 84"/>
                    <a:gd name="T4" fmla="*/ 84 w 84"/>
                    <a:gd name="T5" fmla="*/ 73 h 84"/>
                    <a:gd name="T6" fmla="*/ 11 w 84"/>
                    <a:gd name="T7" fmla="*/ 0 h 84"/>
                    <a:gd name="T8" fmla="*/ 0 w 84"/>
                    <a:gd name="T9" fmla="*/ 11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84">
                      <a:moveTo>
                        <a:pt x="0" y="11"/>
                      </a:moveTo>
                      <a:lnTo>
                        <a:pt x="73" y="84"/>
                      </a:lnTo>
                      <a:lnTo>
                        <a:pt x="84" y="73"/>
                      </a:lnTo>
                      <a:lnTo>
                        <a:pt x="11" y="0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B8B8B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2" name="Freeform 12"/>
              <p:cNvSpPr/>
              <p:nvPr/>
            </p:nvSpPr>
            <p:spPr bwMode="auto">
              <a:xfrm>
                <a:off x="3491329" y="1261482"/>
                <a:ext cx="2147888" cy="2147888"/>
              </a:xfrm>
              <a:custGeom>
                <a:avLst/>
                <a:gdLst>
                  <a:gd name="T0" fmla="*/ 895 w 1089"/>
                  <a:gd name="T1" fmla="*/ 194 h 1089"/>
                  <a:gd name="T2" fmla="*/ 895 w 1089"/>
                  <a:gd name="T3" fmla="*/ 895 h 1089"/>
                  <a:gd name="T4" fmla="*/ 193 w 1089"/>
                  <a:gd name="T5" fmla="*/ 895 h 1089"/>
                  <a:gd name="T6" fmla="*/ 193 w 1089"/>
                  <a:gd name="T7" fmla="*/ 194 h 1089"/>
                  <a:gd name="T8" fmla="*/ 895 w 1089"/>
                  <a:gd name="T9" fmla="*/ 194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9" h="1089">
                    <a:moveTo>
                      <a:pt x="895" y="194"/>
                    </a:moveTo>
                    <a:cubicBezTo>
                      <a:pt x="1089" y="388"/>
                      <a:pt x="1089" y="702"/>
                      <a:pt x="895" y="895"/>
                    </a:cubicBezTo>
                    <a:cubicBezTo>
                      <a:pt x="701" y="1089"/>
                      <a:pt x="387" y="1089"/>
                      <a:pt x="193" y="895"/>
                    </a:cubicBezTo>
                    <a:cubicBezTo>
                      <a:pt x="0" y="702"/>
                      <a:pt x="0" y="388"/>
                      <a:pt x="193" y="194"/>
                    </a:cubicBezTo>
                    <a:cubicBezTo>
                      <a:pt x="387" y="0"/>
                      <a:pt x="701" y="0"/>
                      <a:pt x="895" y="194"/>
                    </a:cubicBezTo>
                    <a:close/>
                  </a:path>
                </a:pathLst>
              </a:custGeom>
              <a:solidFill>
                <a:srgbClr val="E9E9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4" name="Freeform 14"/>
            <p:cNvSpPr/>
            <p:nvPr/>
          </p:nvSpPr>
          <p:spPr bwMode="auto">
            <a:xfrm rot="900000">
              <a:off x="3761175" y="1308636"/>
              <a:ext cx="1858620" cy="1858618"/>
            </a:xfrm>
            <a:custGeom>
              <a:avLst/>
              <a:gdLst>
                <a:gd name="T0" fmla="*/ 809 w 984"/>
                <a:gd name="T1" fmla="*/ 175 h 983"/>
                <a:gd name="T2" fmla="*/ 809 w 984"/>
                <a:gd name="T3" fmla="*/ 809 h 983"/>
                <a:gd name="T4" fmla="*/ 175 w 984"/>
                <a:gd name="T5" fmla="*/ 809 h 983"/>
                <a:gd name="T6" fmla="*/ 175 w 984"/>
                <a:gd name="T7" fmla="*/ 175 h 983"/>
                <a:gd name="T8" fmla="*/ 809 w 984"/>
                <a:gd name="T9" fmla="*/ 175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4" h="983">
                  <a:moveTo>
                    <a:pt x="809" y="175"/>
                  </a:moveTo>
                  <a:cubicBezTo>
                    <a:pt x="984" y="350"/>
                    <a:pt x="984" y="634"/>
                    <a:pt x="809" y="809"/>
                  </a:cubicBezTo>
                  <a:cubicBezTo>
                    <a:pt x="634" y="983"/>
                    <a:pt x="350" y="983"/>
                    <a:pt x="175" y="809"/>
                  </a:cubicBezTo>
                  <a:cubicBezTo>
                    <a:pt x="0" y="634"/>
                    <a:pt x="0" y="350"/>
                    <a:pt x="175" y="175"/>
                  </a:cubicBezTo>
                  <a:cubicBezTo>
                    <a:pt x="350" y="0"/>
                    <a:pt x="634" y="0"/>
                    <a:pt x="809" y="1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7" name="Freeform 19"/>
          <p:cNvSpPr>
            <a:spLocks noEditPoints="1"/>
          </p:cNvSpPr>
          <p:nvPr/>
        </p:nvSpPr>
        <p:spPr bwMode="auto">
          <a:xfrm>
            <a:off x="4344783" y="2080731"/>
            <a:ext cx="440980" cy="404499"/>
          </a:xfrm>
          <a:custGeom>
            <a:avLst/>
            <a:gdLst>
              <a:gd name="T0" fmla="*/ 79 w 126"/>
              <a:gd name="T1" fmla="*/ 53 h 115"/>
              <a:gd name="T2" fmla="*/ 83 w 126"/>
              <a:gd name="T3" fmla="*/ 69 h 115"/>
              <a:gd name="T4" fmla="*/ 83 w 126"/>
              <a:gd name="T5" fmla="*/ 77 h 115"/>
              <a:gd name="T6" fmla="*/ 89 w 126"/>
              <a:gd name="T7" fmla="*/ 71 h 115"/>
              <a:gd name="T8" fmla="*/ 83 w 126"/>
              <a:gd name="T9" fmla="*/ 49 h 115"/>
              <a:gd name="T10" fmla="*/ 64 w 126"/>
              <a:gd name="T11" fmla="*/ 46 h 115"/>
              <a:gd name="T12" fmla="*/ 122 w 126"/>
              <a:gd name="T13" fmla="*/ 105 h 115"/>
              <a:gd name="T14" fmla="*/ 118 w 126"/>
              <a:gd name="T15" fmla="*/ 105 h 115"/>
              <a:gd name="T16" fmla="*/ 122 w 126"/>
              <a:gd name="T17" fmla="*/ 29 h 115"/>
              <a:gd name="T18" fmla="*/ 122 w 126"/>
              <a:gd name="T19" fmla="*/ 19 h 115"/>
              <a:gd name="T20" fmla="*/ 76 w 126"/>
              <a:gd name="T21" fmla="*/ 13 h 115"/>
              <a:gd name="T22" fmla="*/ 63 w 126"/>
              <a:gd name="T23" fmla="*/ 0 h 115"/>
              <a:gd name="T24" fmla="*/ 51 w 126"/>
              <a:gd name="T25" fmla="*/ 13 h 115"/>
              <a:gd name="T26" fmla="*/ 5 w 126"/>
              <a:gd name="T27" fmla="*/ 19 h 115"/>
              <a:gd name="T28" fmla="*/ 5 w 126"/>
              <a:gd name="T29" fmla="*/ 29 h 115"/>
              <a:gd name="T30" fmla="*/ 9 w 126"/>
              <a:gd name="T31" fmla="*/ 105 h 115"/>
              <a:gd name="T32" fmla="*/ 0 w 126"/>
              <a:gd name="T33" fmla="*/ 110 h 115"/>
              <a:gd name="T34" fmla="*/ 122 w 126"/>
              <a:gd name="T35" fmla="*/ 115 h 115"/>
              <a:gd name="T36" fmla="*/ 122 w 126"/>
              <a:gd name="T37" fmla="*/ 105 h 115"/>
              <a:gd name="T38" fmla="*/ 58 w 126"/>
              <a:gd name="T39" fmla="*/ 8 h 115"/>
              <a:gd name="T40" fmla="*/ 68 w 126"/>
              <a:gd name="T41" fmla="*/ 8 h 115"/>
              <a:gd name="T42" fmla="*/ 68 w 126"/>
              <a:gd name="T43" fmla="*/ 17 h 115"/>
              <a:gd name="T44" fmla="*/ 63 w 126"/>
              <a:gd name="T45" fmla="*/ 19 h 115"/>
              <a:gd name="T46" fmla="*/ 56 w 126"/>
              <a:gd name="T47" fmla="*/ 13 h 115"/>
              <a:gd name="T48" fmla="*/ 112 w 126"/>
              <a:gd name="T49" fmla="*/ 105 h 115"/>
              <a:gd name="T50" fmla="*/ 14 w 126"/>
              <a:gd name="T51" fmla="*/ 105 h 115"/>
              <a:gd name="T52" fmla="*/ 112 w 126"/>
              <a:gd name="T53" fmla="*/ 29 h 115"/>
              <a:gd name="T54" fmla="*/ 59 w 126"/>
              <a:gd name="T55" fmla="*/ 91 h 115"/>
              <a:gd name="T56" fmla="*/ 71 w 126"/>
              <a:gd name="T57" fmla="*/ 89 h 115"/>
              <a:gd name="T58" fmla="*/ 79 w 126"/>
              <a:gd name="T59" fmla="*/ 80 h 115"/>
              <a:gd name="T60" fmla="*/ 78 w 126"/>
              <a:gd name="T61" fmla="*/ 76 h 115"/>
              <a:gd name="T62" fmla="*/ 62 w 126"/>
              <a:gd name="T63" fmla="*/ 50 h 115"/>
              <a:gd name="T64" fmla="*/ 44 w 126"/>
              <a:gd name="T65" fmla="*/ 53 h 115"/>
              <a:gd name="T66" fmla="*/ 44 w 126"/>
              <a:gd name="T67" fmla="*/ 85 h 115"/>
              <a:gd name="T68" fmla="*/ 48 w 126"/>
              <a:gd name="T69" fmla="*/ 57 h 115"/>
              <a:gd name="T70" fmla="*/ 57 w 126"/>
              <a:gd name="T71" fmla="*/ 53 h 115"/>
              <a:gd name="T72" fmla="*/ 58 w 126"/>
              <a:gd name="T73" fmla="*/ 72 h 115"/>
              <a:gd name="T74" fmla="*/ 68 w 126"/>
              <a:gd name="T75" fmla="*/ 83 h 115"/>
              <a:gd name="T76" fmla="*/ 59 w 126"/>
              <a:gd name="T77" fmla="*/ 86 h 115"/>
              <a:gd name="T78" fmla="*/ 43 w 126"/>
              <a:gd name="T79" fmla="*/ 69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6" h="115">
                <a:moveTo>
                  <a:pt x="67" y="49"/>
                </a:moveTo>
                <a:cubicBezTo>
                  <a:pt x="72" y="49"/>
                  <a:pt x="76" y="50"/>
                  <a:pt x="79" y="53"/>
                </a:cubicBezTo>
                <a:cubicBezTo>
                  <a:pt x="82" y="56"/>
                  <a:pt x="84" y="61"/>
                  <a:pt x="84" y="65"/>
                </a:cubicBezTo>
                <a:cubicBezTo>
                  <a:pt x="84" y="67"/>
                  <a:pt x="84" y="68"/>
                  <a:pt x="83" y="69"/>
                </a:cubicBezTo>
                <a:cubicBezTo>
                  <a:pt x="83" y="71"/>
                  <a:pt x="82" y="72"/>
                  <a:pt x="82" y="73"/>
                </a:cubicBezTo>
                <a:cubicBezTo>
                  <a:pt x="81" y="75"/>
                  <a:pt x="81" y="77"/>
                  <a:pt x="83" y="77"/>
                </a:cubicBezTo>
                <a:cubicBezTo>
                  <a:pt x="84" y="78"/>
                  <a:pt x="86" y="78"/>
                  <a:pt x="87" y="76"/>
                </a:cubicBezTo>
                <a:cubicBezTo>
                  <a:pt x="88" y="75"/>
                  <a:pt x="88" y="73"/>
                  <a:pt x="89" y="71"/>
                </a:cubicBezTo>
                <a:cubicBezTo>
                  <a:pt x="89" y="69"/>
                  <a:pt x="90" y="67"/>
                  <a:pt x="90" y="65"/>
                </a:cubicBezTo>
                <a:cubicBezTo>
                  <a:pt x="90" y="59"/>
                  <a:pt x="87" y="53"/>
                  <a:pt x="83" y="49"/>
                </a:cubicBezTo>
                <a:cubicBezTo>
                  <a:pt x="79" y="45"/>
                  <a:pt x="73" y="43"/>
                  <a:pt x="67" y="43"/>
                </a:cubicBezTo>
                <a:cubicBezTo>
                  <a:pt x="66" y="43"/>
                  <a:pt x="64" y="44"/>
                  <a:pt x="64" y="46"/>
                </a:cubicBezTo>
                <a:cubicBezTo>
                  <a:pt x="64" y="47"/>
                  <a:pt x="66" y="49"/>
                  <a:pt x="67" y="49"/>
                </a:cubicBezTo>
                <a:close/>
                <a:moveTo>
                  <a:pt x="122" y="105"/>
                </a:moveTo>
                <a:cubicBezTo>
                  <a:pt x="122" y="105"/>
                  <a:pt x="122" y="105"/>
                  <a:pt x="122" y="105"/>
                </a:cubicBezTo>
                <a:cubicBezTo>
                  <a:pt x="118" y="105"/>
                  <a:pt x="118" y="105"/>
                  <a:pt x="118" y="105"/>
                </a:cubicBezTo>
                <a:cubicBezTo>
                  <a:pt x="118" y="29"/>
                  <a:pt x="118" y="29"/>
                  <a:pt x="118" y="29"/>
                </a:cubicBezTo>
                <a:cubicBezTo>
                  <a:pt x="122" y="29"/>
                  <a:pt x="122" y="29"/>
                  <a:pt x="122" y="29"/>
                </a:cubicBezTo>
                <a:cubicBezTo>
                  <a:pt x="124" y="29"/>
                  <a:pt x="126" y="27"/>
                  <a:pt x="126" y="24"/>
                </a:cubicBezTo>
                <a:cubicBezTo>
                  <a:pt x="126" y="22"/>
                  <a:pt x="124" y="19"/>
                  <a:pt x="122" y="19"/>
                </a:cubicBezTo>
                <a:cubicBezTo>
                  <a:pt x="74" y="19"/>
                  <a:pt x="74" y="19"/>
                  <a:pt x="74" y="19"/>
                </a:cubicBezTo>
                <a:cubicBezTo>
                  <a:pt x="75" y="17"/>
                  <a:pt x="76" y="15"/>
                  <a:pt x="76" y="13"/>
                </a:cubicBezTo>
                <a:cubicBezTo>
                  <a:pt x="76" y="9"/>
                  <a:pt x="75" y="6"/>
                  <a:pt x="72" y="4"/>
                </a:cubicBezTo>
                <a:cubicBezTo>
                  <a:pt x="70" y="1"/>
                  <a:pt x="67" y="0"/>
                  <a:pt x="63" y="0"/>
                </a:cubicBezTo>
                <a:cubicBezTo>
                  <a:pt x="60" y="0"/>
                  <a:pt x="57" y="1"/>
                  <a:pt x="54" y="4"/>
                </a:cubicBezTo>
                <a:cubicBezTo>
                  <a:pt x="52" y="6"/>
                  <a:pt x="51" y="9"/>
                  <a:pt x="51" y="13"/>
                </a:cubicBezTo>
                <a:cubicBezTo>
                  <a:pt x="51" y="15"/>
                  <a:pt x="51" y="17"/>
                  <a:pt x="53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2" y="19"/>
                  <a:pt x="0" y="22"/>
                  <a:pt x="0" y="24"/>
                </a:cubicBezTo>
                <a:cubicBezTo>
                  <a:pt x="0" y="27"/>
                  <a:pt x="2" y="29"/>
                  <a:pt x="5" y="29"/>
                </a:cubicBezTo>
                <a:cubicBezTo>
                  <a:pt x="9" y="29"/>
                  <a:pt x="9" y="29"/>
                  <a:pt x="9" y="29"/>
                </a:cubicBezTo>
                <a:cubicBezTo>
                  <a:pt x="9" y="105"/>
                  <a:pt x="9" y="105"/>
                  <a:pt x="9" y="105"/>
                </a:cubicBezTo>
                <a:cubicBezTo>
                  <a:pt x="5" y="105"/>
                  <a:pt x="5" y="105"/>
                  <a:pt x="5" y="105"/>
                </a:cubicBezTo>
                <a:cubicBezTo>
                  <a:pt x="2" y="105"/>
                  <a:pt x="0" y="107"/>
                  <a:pt x="0" y="110"/>
                </a:cubicBezTo>
                <a:cubicBezTo>
                  <a:pt x="0" y="113"/>
                  <a:pt x="2" y="115"/>
                  <a:pt x="5" y="115"/>
                </a:cubicBezTo>
                <a:cubicBezTo>
                  <a:pt x="122" y="115"/>
                  <a:pt x="122" y="115"/>
                  <a:pt x="122" y="115"/>
                </a:cubicBezTo>
                <a:cubicBezTo>
                  <a:pt x="124" y="115"/>
                  <a:pt x="126" y="113"/>
                  <a:pt x="126" y="110"/>
                </a:cubicBezTo>
                <a:cubicBezTo>
                  <a:pt x="126" y="107"/>
                  <a:pt x="124" y="105"/>
                  <a:pt x="122" y="105"/>
                </a:cubicBezTo>
                <a:close/>
                <a:moveTo>
                  <a:pt x="58" y="8"/>
                </a:moveTo>
                <a:cubicBezTo>
                  <a:pt x="58" y="8"/>
                  <a:pt x="58" y="8"/>
                  <a:pt x="58" y="8"/>
                </a:cubicBezTo>
                <a:cubicBezTo>
                  <a:pt x="60" y="6"/>
                  <a:pt x="61" y="6"/>
                  <a:pt x="63" y="6"/>
                </a:cubicBezTo>
                <a:cubicBezTo>
                  <a:pt x="65" y="6"/>
                  <a:pt x="67" y="6"/>
                  <a:pt x="68" y="8"/>
                </a:cubicBezTo>
                <a:cubicBezTo>
                  <a:pt x="69" y="9"/>
                  <a:pt x="70" y="11"/>
                  <a:pt x="70" y="13"/>
                </a:cubicBezTo>
                <a:cubicBezTo>
                  <a:pt x="70" y="14"/>
                  <a:pt x="69" y="16"/>
                  <a:pt x="68" y="17"/>
                </a:cubicBezTo>
                <a:cubicBezTo>
                  <a:pt x="67" y="19"/>
                  <a:pt x="65" y="19"/>
                  <a:pt x="63" y="19"/>
                </a:cubicBezTo>
                <a:cubicBezTo>
                  <a:pt x="63" y="19"/>
                  <a:pt x="63" y="19"/>
                  <a:pt x="63" y="19"/>
                </a:cubicBezTo>
                <a:cubicBezTo>
                  <a:pt x="61" y="19"/>
                  <a:pt x="60" y="19"/>
                  <a:pt x="58" y="17"/>
                </a:cubicBezTo>
                <a:cubicBezTo>
                  <a:pt x="57" y="16"/>
                  <a:pt x="56" y="14"/>
                  <a:pt x="56" y="13"/>
                </a:cubicBezTo>
                <a:cubicBezTo>
                  <a:pt x="56" y="11"/>
                  <a:pt x="57" y="9"/>
                  <a:pt x="58" y="8"/>
                </a:cubicBezTo>
                <a:close/>
                <a:moveTo>
                  <a:pt x="112" y="105"/>
                </a:moveTo>
                <a:cubicBezTo>
                  <a:pt x="112" y="105"/>
                  <a:pt x="112" y="105"/>
                  <a:pt x="112" y="105"/>
                </a:cubicBezTo>
                <a:cubicBezTo>
                  <a:pt x="14" y="105"/>
                  <a:pt x="14" y="105"/>
                  <a:pt x="14" y="105"/>
                </a:cubicBezTo>
                <a:cubicBezTo>
                  <a:pt x="14" y="29"/>
                  <a:pt x="14" y="29"/>
                  <a:pt x="14" y="29"/>
                </a:cubicBezTo>
                <a:cubicBezTo>
                  <a:pt x="112" y="29"/>
                  <a:pt x="112" y="29"/>
                  <a:pt x="112" y="29"/>
                </a:cubicBezTo>
                <a:cubicBezTo>
                  <a:pt x="112" y="105"/>
                  <a:pt x="112" y="105"/>
                  <a:pt x="112" y="105"/>
                </a:cubicBezTo>
                <a:close/>
                <a:moveTo>
                  <a:pt x="59" y="91"/>
                </a:moveTo>
                <a:cubicBezTo>
                  <a:pt x="59" y="91"/>
                  <a:pt x="59" y="91"/>
                  <a:pt x="59" y="91"/>
                </a:cubicBezTo>
                <a:cubicBezTo>
                  <a:pt x="63" y="91"/>
                  <a:pt x="67" y="90"/>
                  <a:pt x="71" y="89"/>
                </a:cubicBezTo>
                <a:cubicBezTo>
                  <a:pt x="71" y="88"/>
                  <a:pt x="71" y="88"/>
                  <a:pt x="71" y="88"/>
                </a:cubicBezTo>
                <a:cubicBezTo>
                  <a:pt x="74" y="87"/>
                  <a:pt x="77" y="84"/>
                  <a:pt x="79" y="80"/>
                </a:cubicBezTo>
                <a:cubicBezTo>
                  <a:pt x="79" y="80"/>
                  <a:pt x="79" y="80"/>
                  <a:pt x="79" y="80"/>
                </a:cubicBezTo>
                <a:cubicBezTo>
                  <a:pt x="80" y="79"/>
                  <a:pt x="79" y="77"/>
                  <a:pt x="78" y="76"/>
                </a:cubicBezTo>
                <a:cubicBezTo>
                  <a:pt x="62" y="67"/>
                  <a:pt x="62" y="67"/>
                  <a:pt x="62" y="67"/>
                </a:cubicBezTo>
                <a:cubicBezTo>
                  <a:pt x="62" y="50"/>
                  <a:pt x="62" y="50"/>
                  <a:pt x="62" y="50"/>
                </a:cubicBezTo>
                <a:cubicBezTo>
                  <a:pt x="62" y="48"/>
                  <a:pt x="61" y="47"/>
                  <a:pt x="59" y="47"/>
                </a:cubicBezTo>
                <a:cubicBezTo>
                  <a:pt x="53" y="47"/>
                  <a:pt x="48" y="49"/>
                  <a:pt x="44" y="53"/>
                </a:cubicBezTo>
                <a:cubicBezTo>
                  <a:pt x="40" y="57"/>
                  <a:pt x="37" y="63"/>
                  <a:pt x="37" y="69"/>
                </a:cubicBezTo>
                <a:cubicBezTo>
                  <a:pt x="37" y="75"/>
                  <a:pt x="40" y="81"/>
                  <a:pt x="44" y="85"/>
                </a:cubicBezTo>
                <a:cubicBezTo>
                  <a:pt x="48" y="89"/>
                  <a:pt x="53" y="91"/>
                  <a:pt x="59" y="91"/>
                </a:cubicBezTo>
                <a:close/>
                <a:moveTo>
                  <a:pt x="48" y="57"/>
                </a:moveTo>
                <a:cubicBezTo>
                  <a:pt x="48" y="57"/>
                  <a:pt x="48" y="57"/>
                  <a:pt x="48" y="57"/>
                </a:cubicBezTo>
                <a:cubicBezTo>
                  <a:pt x="50" y="55"/>
                  <a:pt x="53" y="53"/>
                  <a:pt x="57" y="53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70"/>
                  <a:pt x="57" y="71"/>
                  <a:pt x="58" y="72"/>
                </a:cubicBezTo>
                <a:cubicBezTo>
                  <a:pt x="72" y="80"/>
                  <a:pt x="72" y="80"/>
                  <a:pt x="72" y="80"/>
                </a:cubicBezTo>
                <a:cubicBezTo>
                  <a:pt x="71" y="81"/>
                  <a:pt x="69" y="82"/>
                  <a:pt x="68" y="83"/>
                </a:cubicBezTo>
                <a:cubicBezTo>
                  <a:pt x="68" y="84"/>
                  <a:pt x="68" y="84"/>
                  <a:pt x="68" y="84"/>
                </a:cubicBezTo>
                <a:cubicBezTo>
                  <a:pt x="65" y="85"/>
                  <a:pt x="62" y="86"/>
                  <a:pt x="59" y="86"/>
                </a:cubicBezTo>
                <a:cubicBezTo>
                  <a:pt x="55" y="86"/>
                  <a:pt x="51" y="84"/>
                  <a:pt x="48" y="81"/>
                </a:cubicBezTo>
                <a:cubicBezTo>
                  <a:pt x="45" y="78"/>
                  <a:pt x="43" y="74"/>
                  <a:pt x="43" y="69"/>
                </a:cubicBezTo>
                <a:cubicBezTo>
                  <a:pt x="43" y="64"/>
                  <a:pt x="45" y="60"/>
                  <a:pt x="48" y="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Rectangle 24"/>
          <p:cNvSpPr>
            <a:spLocks noChangeArrowheads="1"/>
          </p:cNvSpPr>
          <p:nvPr/>
        </p:nvSpPr>
        <p:spPr bwMode="auto">
          <a:xfrm>
            <a:off x="3846096" y="2562600"/>
            <a:ext cx="1451808" cy="74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传统招聘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24"/>
          <p:cNvSpPr>
            <a:spLocks noChangeArrowheads="1"/>
          </p:cNvSpPr>
          <p:nvPr/>
        </p:nvSpPr>
        <p:spPr bwMode="auto">
          <a:xfrm>
            <a:off x="373042" y="1689215"/>
            <a:ext cx="2153344" cy="57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20000"/>
              </a:lnSpc>
              <a:spcBef>
                <a:spcPts val="300"/>
              </a:spcBef>
            </a:pP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简历格式的多样性</a:t>
            </a:r>
            <a:endParaRPr lang="en-US" altLang="zh-CN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000"/>
              <a:t>。</a:t>
            </a:r>
            <a:r>
              <a:rPr lang="en-US" altLang="zh-CN" sz="1000"/>
              <a:t> </a:t>
            </a:r>
          </a:p>
        </p:txBody>
      </p:sp>
      <p:sp>
        <p:nvSpPr>
          <p:cNvPr id="22" name="Rectangle 24"/>
          <p:cNvSpPr>
            <a:spLocks noChangeArrowheads="1"/>
          </p:cNvSpPr>
          <p:nvPr/>
        </p:nvSpPr>
        <p:spPr bwMode="auto">
          <a:xfrm>
            <a:off x="2742149" y="1689215"/>
            <a:ext cx="599245" cy="443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en-US" altLang="zh-CN" sz="2400" b="1">
                <a:solidFill>
                  <a:schemeClr val="accent2"/>
                </a:solidFill>
              </a:rPr>
              <a:t>15%</a:t>
            </a:r>
            <a:endParaRPr lang="en-US" altLang="zh-CN">
              <a:solidFill>
                <a:schemeClr val="accent2"/>
              </a:solidFill>
            </a:endParaRPr>
          </a:p>
        </p:txBody>
      </p:sp>
      <p:sp>
        <p:nvSpPr>
          <p:cNvPr id="24" name="Rectangle 24"/>
          <p:cNvSpPr>
            <a:spLocks noChangeArrowheads="1"/>
          </p:cNvSpPr>
          <p:nvPr/>
        </p:nvSpPr>
        <p:spPr bwMode="auto">
          <a:xfrm>
            <a:off x="817860" y="3522369"/>
            <a:ext cx="1843578" cy="338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20000"/>
              </a:lnSpc>
              <a:spcBef>
                <a:spcPts val="300"/>
              </a:spcBef>
            </a:pP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大量简历的处理</a:t>
            </a:r>
            <a:endParaRPr lang="en-US" altLang="zh-CN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2886165" y="3495742"/>
            <a:ext cx="599245" cy="443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en-US" altLang="zh-CN" sz="2400" b="1">
                <a:solidFill>
                  <a:schemeClr val="accent1"/>
                </a:solidFill>
              </a:rPr>
              <a:t>40%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6" name="Rectangle 24"/>
          <p:cNvSpPr>
            <a:spLocks noChangeArrowheads="1"/>
          </p:cNvSpPr>
          <p:nvPr/>
        </p:nvSpPr>
        <p:spPr bwMode="auto">
          <a:xfrm>
            <a:off x="5990564" y="1041823"/>
            <a:ext cx="1843578" cy="338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缺乏视觉信息</a:t>
            </a:r>
            <a:endParaRPr lang="en-US" altLang="zh-CN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Rectangle 24"/>
          <p:cNvSpPr>
            <a:spLocks noChangeArrowheads="1"/>
          </p:cNvSpPr>
          <p:nvPr/>
        </p:nvSpPr>
        <p:spPr bwMode="auto">
          <a:xfrm>
            <a:off x="5154074" y="1119706"/>
            <a:ext cx="599245" cy="443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en-US" altLang="zh-CN" sz="2400" b="1">
                <a:solidFill>
                  <a:schemeClr val="accent3"/>
                </a:solidFill>
              </a:rPr>
              <a:t>20%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28" name="Rectangle 24"/>
          <p:cNvSpPr>
            <a:spLocks noChangeArrowheads="1"/>
          </p:cNvSpPr>
          <p:nvPr/>
        </p:nvSpPr>
        <p:spPr bwMode="auto">
          <a:xfrm>
            <a:off x="6535747" y="2706218"/>
            <a:ext cx="1955010" cy="338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主观性与偏见</a:t>
            </a:r>
          </a:p>
        </p:txBody>
      </p:sp>
      <p:sp>
        <p:nvSpPr>
          <p:cNvPr id="29" name="Rectangle 24"/>
          <p:cNvSpPr>
            <a:spLocks noChangeArrowheads="1"/>
          </p:cNvSpPr>
          <p:nvPr/>
        </p:nvSpPr>
        <p:spPr bwMode="auto">
          <a:xfrm>
            <a:off x="5936502" y="2478623"/>
            <a:ext cx="599245" cy="443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en-US" altLang="zh-CN" sz="2400" b="1">
                <a:solidFill>
                  <a:schemeClr val="accent4"/>
                </a:solidFill>
              </a:rPr>
              <a:t>25%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系统介绍</a:t>
            </a:r>
            <a:r>
              <a:rPr lang="en-US" altLang="zh-CN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市场背景</a:t>
            </a:r>
            <a:endParaRPr lang="en-US" altLang="zh-CN" sz="200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37" name="矩形 36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2" name="图片 31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620" y="391827"/>
            <a:ext cx="490633" cy="497992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006" y="368324"/>
            <a:ext cx="1553776" cy="66243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22" name="Group 66"/>
          <p:cNvGrpSpPr/>
          <p:nvPr/>
        </p:nvGrpSpPr>
        <p:grpSpPr bwMode="auto">
          <a:xfrm>
            <a:off x="3765551" y="1491124"/>
            <a:ext cx="1611313" cy="3234735"/>
            <a:chOff x="2372" y="898"/>
            <a:chExt cx="1015" cy="2037"/>
          </a:xfrm>
        </p:grpSpPr>
        <p:sp>
          <p:nvSpPr>
            <p:cNvPr id="19503" name="Freeform 47"/>
            <p:cNvSpPr/>
            <p:nvPr/>
          </p:nvSpPr>
          <p:spPr bwMode="auto">
            <a:xfrm>
              <a:off x="2372" y="898"/>
              <a:ext cx="223" cy="845"/>
            </a:xfrm>
            <a:custGeom>
              <a:avLst/>
              <a:gdLst>
                <a:gd name="T0" fmla="*/ 123 w 123"/>
                <a:gd name="T1" fmla="*/ 464 h 464"/>
                <a:gd name="T2" fmla="*/ 123 w 123"/>
                <a:gd name="T3" fmla="*/ 11 h 464"/>
                <a:gd name="T4" fmla="*/ 111 w 123"/>
                <a:gd name="T5" fmla="*/ 0 h 464"/>
                <a:gd name="T6" fmla="*/ 11 w 123"/>
                <a:gd name="T7" fmla="*/ 0 h 464"/>
                <a:gd name="T8" fmla="*/ 0 w 123"/>
                <a:gd name="T9" fmla="*/ 11 h 464"/>
                <a:gd name="T10" fmla="*/ 0 w 123"/>
                <a:gd name="T11" fmla="*/ 464 h 464"/>
                <a:gd name="T12" fmla="*/ 123 w 123"/>
                <a:gd name="T1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464">
                  <a:moveTo>
                    <a:pt x="123" y="464"/>
                  </a:moveTo>
                  <a:cubicBezTo>
                    <a:pt x="123" y="11"/>
                    <a:pt x="123" y="11"/>
                    <a:pt x="123" y="11"/>
                  </a:cubicBezTo>
                  <a:cubicBezTo>
                    <a:pt x="123" y="5"/>
                    <a:pt x="118" y="0"/>
                    <a:pt x="1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464"/>
                    <a:pt x="0" y="464"/>
                    <a:pt x="0" y="464"/>
                  </a:cubicBezTo>
                  <a:lnTo>
                    <a:pt x="123" y="4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4" name="Freeform 48"/>
            <p:cNvSpPr/>
            <p:nvPr/>
          </p:nvSpPr>
          <p:spPr bwMode="auto">
            <a:xfrm>
              <a:off x="2635" y="898"/>
              <a:ext cx="224" cy="845"/>
            </a:xfrm>
            <a:custGeom>
              <a:avLst/>
              <a:gdLst>
                <a:gd name="T0" fmla="*/ 123 w 123"/>
                <a:gd name="T1" fmla="*/ 464 h 464"/>
                <a:gd name="T2" fmla="*/ 123 w 123"/>
                <a:gd name="T3" fmla="*/ 11 h 464"/>
                <a:gd name="T4" fmla="*/ 111 w 123"/>
                <a:gd name="T5" fmla="*/ 0 h 464"/>
                <a:gd name="T6" fmla="*/ 11 w 123"/>
                <a:gd name="T7" fmla="*/ 0 h 464"/>
                <a:gd name="T8" fmla="*/ 0 w 123"/>
                <a:gd name="T9" fmla="*/ 11 h 464"/>
                <a:gd name="T10" fmla="*/ 0 w 123"/>
                <a:gd name="T11" fmla="*/ 464 h 464"/>
                <a:gd name="T12" fmla="*/ 123 w 123"/>
                <a:gd name="T1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464">
                  <a:moveTo>
                    <a:pt x="123" y="464"/>
                  </a:moveTo>
                  <a:cubicBezTo>
                    <a:pt x="123" y="11"/>
                    <a:pt x="123" y="11"/>
                    <a:pt x="123" y="11"/>
                  </a:cubicBezTo>
                  <a:cubicBezTo>
                    <a:pt x="123" y="5"/>
                    <a:pt x="118" y="0"/>
                    <a:pt x="1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464"/>
                    <a:pt x="0" y="464"/>
                    <a:pt x="0" y="464"/>
                  </a:cubicBezTo>
                  <a:lnTo>
                    <a:pt x="123" y="4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5" name="Freeform 49"/>
            <p:cNvSpPr/>
            <p:nvPr/>
          </p:nvSpPr>
          <p:spPr bwMode="auto">
            <a:xfrm>
              <a:off x="2899" y="898"/>
              <a:ext cx="224" cy="845"/>
            </a:xfrm>
            <a:custGeom>
              <a:avLst/>
              <a:gdLst>
                <a:gd name="T0" fmla="*/ 123 w 123"/>
                <a:gd name="T1" fmla="*/ 464 h 464"/>
                <a:gd name="T2" fmla="*/ 123 w 123"/>
                <a:gd name="T3" fmla="*/ 11 h 464"/>
                <a:gd name="T4" fmla="*/ 111 w 123"/>
                <a:gd name="T5" fmla="*/ 0 h 464"/>
                <a:gd name="T6" fmla="*/ 11 w 123"/>
                <a:gd name="T7" fmla="*/ 0 h 464"/>
                <a:gd name="T8" fmla="*/ 0 w 123"/>
                <a:gd name="T9" fmla="*/ 11 h 464"/>
                <a:gd name="T10" fmla="*/ 0 w 123"/>
                <a:gd name="T11" fmla="*/ 464 h 464"/>
                <a:gd name="T12" fmla="*/ 123 w 123"/>
                <a:gd name="T1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464">
                  <a:moveTo>
                    <a:pt x="123" y="464"/>
                  </a:moveTo>
                  <a:cubicBezTo>
                    <a:pt x="123" y="11"/>
                    <a:pt x="123" y="11"/>
                    <a:pt x="123" y="11"/>
                  </a:cubicBezTo>
                  <a:cubicBezTo>
                    <a:pt x="123" y="5"/>
                    <a:pt x="118" y="0"/>
                    <a:pt x="1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464"/>
                    <a:pt x="0" y="464"/>
                    <a:pt x="0" y="464"/>
                  </a:cubicBezTo>
                  <a:lnTo>
                    <a:pt x="123" y="46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6" name="Freeform 50"/>
            <p:cNvSpPr/>
            <p:nvPr/>
          </p:nvSpPr>
          <p:spPr bwMode="auto">
            <a:xfrm>
              <a:off x="3163" y="898"/>
              <a:ext cx="224" cy="845"/>
            </a:xfrm>
            <a:custGeom>
              <a:avLst/>
              <a:gdLst>
                <a:gd name="T0" fmla="*/ 123 w 123"/>
                <a:gd name="T1" fmla="*/ 464 h 464"/>
                <a:gd name="T2" fmla="*/ 123 w 123"/>
                <a:gd name="T3" fmla="*/ 11 h 464"/>
                <a:gd name="T4" fmla="*/ 111 w 123"/>
                <a:gd name="T5" fmla="*/ 0 h 464"/>
                <a:gd name="T6" fmla="*/ 11 w 123"/>
                <a:gd name="T7" fmla="*/ 0 h 464"/>
                <a:gd name="T8" fmla="*/ 0 w 123"/>
                <a:gd name="T9" fmla="*/ 11 h 464"/>
                <a:gd name="T10" fmla="*/ 0 w 123"/>
                <a:gd name="T11" fmla="*/ 464 h 464"/>
                <a:gd name="T12" fmla="*/ 123 w 123"/>
                <a:gd name="T1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464">
                  <a:moveTo>
                    <a:pt x="123" y="464"/>
                  </a:moveTo>
                  <a:cubicBezTo>
                    <a:pt x="123" y="11"/>
                    <a:pt x="123" y="11"/>
                    <a:pt x="123" y="11"/>
                  </a:cubicBezTo>
                  <a:cubicBezTo>
                    <a:pt x="123" y="5"/>
                    <a:pt x="118" y="0"/>
                    <a:pt x="1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464"/>
                    <a:pt x="0" y="464"/>
                    <a:pt x="0" y="464"/>
                  </a:cubicBezTo>
                  <a:lnTo>
                    <a:pt x="123" y="4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7" name="Freeform 51"/>
            <p:cNvSpPr/>
            <p:nvPr/>
          </p:nvSpPr>
          <p:spPr bwMode="auto">
            <a:xfrm>
              <a:off x="2619" y="2036"/>
              <a:ext cx="131" cy="526"/>
            </a:xfrm>
            <a:custGeom>
              <a:avLst/>
              <a:gdLst>
                <a:gd name="T0" fmla="*/ 131 w 131"/>
                <a:gd name="T1" fmla="*/ 462 h 526"/>
                <a:gd name="T2" fmla="*/ 66 w 131"/>
                <a:gd name="T3" fmla="*/ 526 h 526"/>
                <a:gd name="T4" fmla="*/ 0 w 131"/>
                <a:gd name="T5" fmla="*/ 462 h 526"/>
                <a:gd name="T6" fmla="*/ 0 w 131"/>
                <a:gd name="T7" fmla="*/ 0 h 526"/>
                <a:gd name="T8" fmla="*/ 131 w 131"/>
                <a:gd name="T9" fmla="*/ 0 h 526"/>
                <a:gd name="T10" fmla="*/ 131 w 131"/>
                <a:gd name="T11" fmla="*/ 462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526">
                  <a:moveTo>
                    <a:pt x="131" y="462"/>
                  </a:moveTo>
                  <a:lnTo>
                    <a:pt x="66" y="526"/>
                  </a:lnTo>
                  <a:lnTo>
                    <a:pt x="0" y="462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4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8" name="Freeform 52"/>
            <p:cNvSpPr/>
            <p:nvPr/>
          </p:nvSpPr>
          <p:spPr bwMode="auto">
            <a:xfrm>
              <a:off x="2750" y="2036"/>
              <a:ext cx="129" cy="526"/>
            </a:xfrm>
            <a:custGeom>
              <a:avLst/>
              <a:gdLst>
                <a:gd name="T0" fmla="*/ 129 w 129"/>
                <a:gd name="T1" fmla="*/ 462 h 526"/>
                <a:gd name="T2" fmla="*/ 64 w 129"/>
                <a:gd name="T3" fmla="*/ 526 h 526"/>
                <a:gd name="T4" fmla="*/ 0 w 129"/>
                <a:gd name="T5" fmla="*/ 462 h 526"/>
                <a:gd name="T6" fmla="*/ 0 w 129"/>
                <a:gd name="T7" fmla="*/ 0 h 526"/>
                <a:gd name="T8" fmla="*/ 129 w 129"/>
                <a:gd name="T9" fmla="*/ 0 h 526"/>
                <a:gd name="T10" fmla="*/ 129 w 129"/>
                <a:gd name="T11" fmla="*/ 462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526">
                  <a:moveTo>
                    <a:pt x="129" y="462"/>
                  </a:moveTo>
                  <a:lnTo>
                    <a:pt x="64" y="526"/>
                  </a:lnTo>
                  <a:lnTo>
                    <a:pt x="0" y="462"/>
                  </a:lnTo>
                  <a:lnTo>
                    <a:pt x="0" y="0"/>
                  </a:lnTo>
                  <a:lnTo>
                    <a:pt x="129" y="0"/>
                  </a:lnTo>
                  <a:lnTo>
                    <a:pt x="129" y="46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9" name="Freeform 53"/>
            <p:cNvSpPr/>
            <p:nvPr/>
          </p:nvSpPr>
          <p:spPr bwMode="auto">
            <a:xfrm>
              <a:off x="2879" y="2036"/>
              <a:ext cx="130" cy="526"/>
            </a:xfrm>
            <a:custGeom>
              <a:avLst/>
              <a:gdLst>
                <a:gd name="T0" fmla="*/ 130 w 130"/>
                <a:gd name="T1" fmla="*/ 462 h 526"/>
                <a:gd name="T2" fmla="*/ 66 w 130"/>
                <a:gd name="T3" fmla="*/ 526 h 526"/>
                <a:gd name="T4" fmla="*/ 0 w 130"/>
                <a:gd name="T5" fmla="*/ 462 h 526"/>
                <a:gd name="T6" fmla="*/ 0 w 130"/>
                <a:gd name="T7" fmla="*/ 0 h 526"/>
                <a:gd name="T8" fmla="*/ 130 w 130"/>
                <a:gd name="T9" fmla="*/ 0 h 526"/>
                <a:gd name="T10" fmla="*/ 130 w 130"/>
                <a:gd name="T11" fmla="*/ 462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526">
                  <a:moveTo>
                    <a:pt x="130" y="462"/>
                  </a:moveTo>
                  <a:lnTo>
                    <a:pt x="66" y="526"/>
                  </a:lnTo>
                  <a:lnTo>
                    <a:pt x="0" y="462"/>
                  </a:lnTo>
                  <a:lnTo>
                    <a:pt x="0" y="0"/>
                  </a:lnTo>
                  <a:lnTo>
                    <a:pt x="130" y="0"/>
                  </a:lnTo>
                  <a:lnTo>
                    <a:pt x="130" y="46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0" name="Freeform 54"/>
            <p:cNvSpPr/>
            <p:nvPr/>
          </p:nvSpPr>
          <p:spPr bwMode="auto">
            <a:xfrm>
              <a:off x="3009" y="2036"/>
              <a:ext cx="131" cy="526"/>
            </a:xfrm>
            <a:custGeom>
              <a:avLst/>
              <a:gdLst>
                <a:gd name="T0" fmla="*/ 131 w 131"/>
                <a:gd name="T1" fmla="*/ 462 h 526"/>
                <a:gd name="T2" fmla="*/ 65 w 131"/>
                <a:gd name="T3" fmla="*/ 526 h 526"/>
                <a:gd name="T4" fmla="*/ 0 w 131"/>
                <a:gd name="T5" fmla="*/ 462 h 526"/>
                <a:gd name="T6" fmla="*/ 0 w 131"/>
                <a:gd name="T7" fmla="*/ 0 h 526"/>
                <a:gd name="T8" fmla="*/ 131 w 131"/>
                <a:gd name="T9" fmla="*/ 0 h 526"/>
                <a:gd name="T10" fmla="*/ 131 w 131"/>
                <a:gd name="T11" fmla="*/ 462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526">
                  <a:moveTo>
                    <a:pt x="131" y="462"/>
                  </a:moveTo>
                  <a:lnTo>
                    <a:pt x="65" y="526"/>
                  </a:lnTo>
                  <a:lnTo>
                    <a:pt x="0" y="462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4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1" name="Freeform 55"/>
            <p:cNvSpPr/>
            <p:nvPr/>
          </p:nvSpPr>
          <p:spPr bwMode="auto">
            <a:xfrm>
              <a:off x="2372" y="1741"/>
              <a:ext cx="378" cy="297"/>
            </a:xfrm>
            <a:custGeom>
              <a:avLst/>
              <a:gdLst>
                <a:gd name="T0" fmla="*/ 378 w 378"/>
                <a:gd name="T1" fmla="*/ 297 h 297"/>
                <a:gd name="T2" fmla="*/ 247 w 378"/>
                <a:gd name="T3" fmla="*/ 297 h 297"/>
                <a:gd name="T4" fmla="*/ 0 w 378"/>
                <a:gd name="T5" fmla="*/ 0 h 297"/>
                <a:gd name="T6" fmla="*/ 223 w 378"/>
                <a:gd name="T7" fmla="*/ 0 h 297"/>
                <a:gd name="T8" fmla="*/ 378 w 378"/>
                <a:gd name="T9" fmla="*/ 297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297">
                  <a:moveTo>
                    <a:pt x="378" y="297"/>
                  </a:moveTo>
                  <a:lnTo>
                    <a:pt x="247" y="297"/>
                  </a:lnTo>
                  <a:lnTo>
                    <a:pt x="0" y="0"/>
                  </a:lnTo>
                  <a:lnTo>
                    <a:pt x="223" y="0"/>
                  </a:lnTo>
                  <a:lnTo>
                    <a:pt x="378" y="29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2" name="Freeform 56"/>
            <p:cNvSpPr/>
            <p:nvPr/>
          </p:nvSpPr>
          <p:spPr bwMode="auto">
            <a:xfrm>
              <a:off x="2635" y="1741"/>
              <a:ext cx="244" cy="297"/>
            </a:xfrm>
            <a:custGeom>
              <a:avLst/>
              <a:gdLst>
                <a:gd name="T0" fmla="*/ 244 w 244"/>
                <a:gd name="T1" fmla="*/ 297 h 297"/>
                <a:gd name="T2" fmla="*/ 115 w 244"/>
                <a:gd name="T3" fmla="*/ 297 h 297"/>
                <a:gd name="T4" fmla="*/ 0 w 244"/>
                <a:gd name="T5" fmla="*/ 0 h 297"/>
                <a:gd name="T6" fmla="*/ 224 w 244"/>
                <a:gd name="T7" fmla="*/ 0 h 297"/>
                <a:gd name="T8" fmla="*/ 244 w 244"/>
                <a:gd name="T9" fmla="*/ 297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4" h="297">
                  <a:moveTo>
                    <a:pt x="244" y="297"/>
                  </a:moveTo>
                  <a:lnTo>
                    <a:pt x="115" y="297"/>
                  </a:lnTo>
                  <a:lnTo>
                    <a:pt x="0" y="0"/>
                  </a:lnTo>
                  <a:lnTo>
                    <a:pt x="224" y="0"/>
                  </a:lnTo>
                  <a:lnTo>
                    <a:pt x="244" y="29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3" name="Freeform 57"/>
            <p:cNvSpPr/>
            <p:nvPr/>
          </p:nvSpPr>
          <p:spPr bwMode="auto">
            <a:xfrm>
              <a:off x="2879" y="1741"/>
              <a:ext cx="244" cy="297"/>
            </a:xfrm>
            <a:custGeom>
              <a:avLst/>
              <a:gdLst>
                <a:gd name="T0" fmla="*/ 130 w 244"/>
                <a:gd name="T1" fmla="*/ 297 h 297"/>
                <a:gd name="T2" fmla="*/ 0 w 244"/>
                <a:gd name="T3" fmla="*/ 297 h 297"/>
                <a:gd name="T4" fmla="*/ 20 w 244"/>
                <a:gd name="T5" fmla="*/ 0 h 297"/>
                <a:gd name="T6" fmla="*/ 244 w 244"/>
                <a:gd name="T7" fmla="*/ 0 h 297"/>
                <a:gd name="T8" fmla="*/ 130 w 244"/>
                <a:gd name="T9" fmla="*/ 297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4" h="297">
                  <a:moveTo>
                    <a:pt x="130" y="297"/>
                  </a:moveTo>
                  <a:lnTo>
                    <a:pt x="0" y="297"/>
                  </a:lnTo>
                  <a:lnTo>
                    <a:pt x="20" y="0"/>
                  </a:lnTo>
                  <a:lnTo>
                    <a:pt x="244" y="0"/>
                  </a:lnTo>
                  <a:lnTo>
                    <a:pt x="130" y="2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4" name="Freeform 58"/>
            <p:cNvSpPr/>
            <p:nvPr/>
          </p:nvSpPr>
          <p:spPr bwMode="auto">
            <a:xfrm>
              <a:off x="3009" y="1741"/>
              <a:ext cx="378" cy="297"/>
            </a:xfrm>
            <a:custGeom>
              <a:avLst/>
              <a:gdLst>
                <a:gd name="T0" fmla="*/ 131 w 378"/>
                <a:gd name="T1" fmla="*/ 297 h 297"/>
                <a:gd name="T2" fmla="*/ 0 w 378"/>
                <a:gd name="T3" fmla="*/ 297 h 297"/>
                <a:gd name="T4" fmla="*/ 154 w 378"/>
                <a:gd name="T5" fmla="*/ 0 h 297"/>
                <a:gd name="T6" fmla="*/ 378 w 378"/>
                <a:gd name="T7" fmla="*/ 0 h 297"/>
                <a:gd name="T8" fmla="*/ 131 w 378"/>
                <a:gd name="T9" fmla="*/ 297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297">
                  <a:moveTo>
                    <a:pt x="131" y="297"/>
                  </a:moveTo>
                  <a:lnTo>
                    <a:pt x="0" y="297"/>
                  </a:lnTo>
                  <a:lnTo>
                    <a:pt x="154" y="0"/>
                  </a:lnTo>
                  <a:lnTo>
                    <a:pt x="378" y="0"/>
                  </a:lnTo>
                  <a:lnTo>
                    <a:pt x="131" y="297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5" name="Freeform 59"/>
            <p:cNvSpPr/>
            <p:nvPr/>
          </p:nvSpPr>
          <p:spPr bwMode="auto">
            <a:xfrm>
              <a:off x="2619" y="2498"/>
              <a:ext cx="521" cy="321"/>
            </a:xfrm>
            <a:custGeom>
              <a:avLst/>
              <a:gdLst>
                <a:gd name="T0" fmla="*/ 521 w 521"/>
                <a:gd name="T1" fmla="*/ 0 h 321"/>
                <a:gd name="T2" fmla="*/ 0 w 521"/>
                <a:gd name="T3" fmla="*/ 0 h 321"/>
                <a:gd name="T4" fmla="*/ 191 w 521"/>
                <a:gd name="T5" fmla="*/ 321 h 321"/>
                <a:gd name="T6" fmla="*/ 330 w 521"/>
                <a:gd name="T7" fmla="*/ 321 h 321"/>
                <a:gd name="T8" fmla="*/ 521 w 521"/>
                <a:gd name="T9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321">
                  <a:moveTo>
                    <a:pt x="521" y="0"/>
                  </a:moveTo>
                  <a:lnTo>
                    <a:pt x="0" y="0"/>
                  </a:lnTo>
                  <a:lnTo>
                    <a:pt x="191" y="321"/>
                  </a:lnTo>
                  <a:lnTo>
                    <a:pt x="330" y="321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6" name="Freeform 60"/>
            <p:cNvSpPr/>
            <p:nvPr/>
          </p:nvSpPr>
          <p:spPr bwMode="auto">
            <a:xfrm>
              <a:off x="2810" y="2819"/>
              <a:ext cx="139" cy="116"/>
            </a:xfrm>
            <a:custGeom>
              <a:avLst/>
              <a:gdLst>
                <a:gd name="T0" fmla="*/ 139 w 139"/>
                <a:gd name="T1" fmla="*/ 0 h 116"/>
                <a:gd name="T2" fmla="*/ 0 w 139"/>
                <a:gd name="T3" fmla="*/ 0 h 116"/>
                <a:gd name="T4" fmla="*/ 69 w 139"/>
                <a:gd name="T5" fmla="*/ 116 h 116"/>
                <a:gd name="T6" fmla="*/ 139 w 139"/>
                <a:gd name="T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" h="116">
                  <a:moveTo>
                    <a:pt x="139" y="0"/>
                  </a:moveTo>
                  <a:lnTo>
                    <a:pt x="0" y="0"/>
                  </a:lnTo>
                  <a:lnTo>
                    <a:pt x="69" y="116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9532" name="Group 76"/>
          <p:cNvGrpSpPr/>
          <p:nvPr/>
        </p:nvGrpSpPr>
        <p:grpSpPr bwMode="auto">
          <a:xfrm>
            <a:off x="684213" y="3507871"/>
            <a:ext cx="284162" cy="282662"/>
            <a:chOff x="1245" y="2094"/>
            <a:chExt cx="179" cy="178"/>
          </a:xfrm>
          <a:solidFill>
            <a:schemeClr val="accent5"/>
          </a:solidFill>
        </p:grpSpPr>
        <p:sp>
          <p:nvSpPr>
            <p:cNvPr id="19517" name="Oval 61"/>
            <p:cNvSpPr>
              <a:spLocks noChangeArrowheads="1"/>
            </p:cNvSpPr>
            <p:nvPr/>
          </p:nvSpPr>
          <p:spPr bwMode="auto">
            <a:xfrm>
              <a:off x="1245" y="2094"/>
              <a:ext cx="179" cy="1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8" name="Freeform 62"/>
            <p:cNvSpPr/>
            <p:nvPr/>
          </p:nvSpPr>
          <p:spPr bwMode="auto">
            <a:xfrm>
              <a:off x="1283" y="2149"/>
              <a:ext cx="104" cy="67"/>
            </a:xfrm>
            <a:custGeom>
              <a:avLst/>
              <a:gdLst>
                <a:gd name="T0" fmla="*/ 0 w 104"/>
                <a:gd name="T1" fmla="*/ 29 h 67"/>
                <a:gd name="T2" fmla="*/ 42 w 104"/>
                <a:gd name="T3" fmla="*/ 67 h 67"/>
                <a:gd name="T4" fmla="*/ 104 w 104"/>
                <a:gd name="T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4" h="67">
                  <a:moveTo>
                    <a:pt x="0" y="29"/>
                  </a:moveTo>
                  <a:lnTo>
                    <a:pt x="42" y="67"/>
                  </a:lnTo>
                  <a:lnTo>
                    <a:pt x="104" y="0"/>
                  </a:lnTo>
                </a:path>
              </a:pathLst>
            </a:custGeom>
            <a:grpFill/>
            <a:ln w="33338" cap="rnd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9533" name="Group 77"/>
          <p:cNvGrpSpPr/>
          <p:nvPr/>
        </p:nvGrpSpPr>
        <p:grpSpPr bwMode="auto">
          <a:xfrm>
            <a:off x="5651501" y="3507871"/>
            <a:ext cx="284163" cy="282662"/>
            <a:chOff x="4336" y="2094"/>
            <a:chExt cx="179" cy="178"/>
          </a:xfrm>
          <a:solidFill>
            <a:schemeClr val="accent6"/>
          </a:solidFill>
        </p:grpSpPr>
        <p:sp>
          <p:nvSpPr>
            <p:cNvPr id="19519" name="Oval 63"/>
            <p:cNvSpPr>
              <a:spLocks noChangeArrowheads="1"/>
            </p:cNvSpPr>
            <p:nvPr/>
          </p:nvSpPr>
          <p:spPr bwMode="auto">
            <a:xfrm>
              <a:off x="4336" y="2094"/>
              <a:ext cx="179" cy="1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20" name="Freeform 64"/>
            <p:cNvSpPr/>
            <p:nvPr/>
          </p:nvSpPr>
          <p:spPr bwMode="auto">
            <a:xfrm>
              <a:off x="4375" y="2149"/>
              <a:ext cx="103" cy="67"/>
            </a:xfrm>
            <a:custGeom>
              <a:avLst/>
              <a:gdLst>
                <a:gd name="T0" fmla="*/ 0 w 103"/>
                <a:gd name="T1" fmla="*/ 29 h 67"/>
                <a:gd name="T2" fmla="*/ 41 w 103"/>
                <a:gd name="T3" fmla="*/ 67 h 67"/>
                <a:gd name="T4" fmla="*/ 103 w 103"/>
                <a:gd name="T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67">
                  <a:moveTo>
                    <a:pt x="0" y="29"/>
                  </a:moveTo>
                  <a:lnTo>
                    <a:pt x="41" y="67"/>
                  </a:lnTo>
                  <a:lnTo>
                    <a:pt x="103" y="0"/>
                  </a:lnTo>
                </a:path>
              </a:pathLst>
            </a:custGeom>
            <a:grpFill/>
            <a:ln w="33338" cap="rnd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9523" name="Rectangle 67"/>
          <p:cNvSpPr>
            <a:spLocks noChangeArrowheads="1"/>
          </p:cNvSpPr>
          <p:nvPr/>
        </p:nvSpPr>
        <p:spPr bwMode="auto">
          <a:xfrm>
            <a:off x="468313" y="1556231"/>
            <a:ext cx="18002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>
              <a:buFont typeface="Arial" pitchFamily="34" charset="0"/>
              <a:buNone/>
            </a:pPr>
            <a:r>
              <a:rPr lang="zh-CN" altLang="en-US" sz="1200" b="1">
                <a:solidFill>
                  <a:schemeClr val="tx1">
                    <a:lumMod val="60000"/>
                    <a:lumOff val="40000"/>
                  </a:schemeClr>
                </a:solidFill>
              </a:rPr>
              <a:t>Option 01</a:t>
            </a:r>
          </a:p>
          <a:p>
            <a:pPr algn="just"/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提供文件上传接口</a:t>
            </a:r>
          </a:p>
        </p:txBody>
      </p:sp>
      <p:sp>
        <p:nvSpPr>
          <p:cNvPr id="19524" name="Rectangle 68"/>
          <p:cNvSpPr>
            <a:spLocks noChangeArrowheads="1"/>
          </p:cNvSpPr>
          <p:nvPr/>
        </p:nvSpPr>
        <p:spPr bwMode="auto">
          <a:xfrm>
            <a:off x="1116013" y="2227951"/>
            <a:ext cx="15128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>
              <a:buFont typeface="Arial" pitchFamily="34" charset="0"/>
              <a:buNone/>
            </a:pPr>
            <a:r>
              <a:rPr lang="zh-CN" altLang="en-US" sz="1200" b="1">
                <a:solidFill>
                  <a:schemeClr val="bg1">
                    <a:lumMod val="50000"/>
                  </a:schemeClr>
                </a:solidFill>
              </a:rPr>
              <a:t>Option 0</a:t>
            </a:r>
            <a:r>
              <a:rPr lang="en-US" altLang="zh-CN" sz="1200" b="1">
                <a:solidFill>
                  <a:schemeClr val="bg1">
                    <a:lumMod val="50000"/>
                  </a:schemeClr>
                </a:solidFill>
              </a:rPr>
              <a:t>2</a:t>
            </a:r>
            <a:endParaRPr lang="zh-CN" altLang="en-US" sz="1200" b="1">
              <a:solidFill>
                <a:schemeClr val="bg1">
                  <a:lumMod val="50000"/>
                </a:schemeClr>
              </a:solidFill>
            </a:endParaRPr>
          </a:p>
          <a:p>
            <a:pPr algn="just">
              <a:buFont typeface="Arial" pitchFamily="34" charset="0"/>
              <a:buNone/>
            </a:pP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抽取简历信息</a:t>
            </a:r>
          </a:p>
        </p:txBody>
      </p:sp>
      <p:sp>
        <p:nvSpPr>
          <p:cNvPr id="19525" name="Rectangle 69"/>
          <p:cNvSpPr>
            <a:spLocks noChangeArrowheads="1"/>
          </p:cNvSpPr>
          <p:nvPr/>
        </p:nvSpPr>
        <p:spPr bwMode="auto">
          <a:xfrm>
            <a:off x="6948489" y="1556231"/>
            <a:ext cx="18002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1200" b="1">
                <a:solidFill>
                  <a:schemeClr val="bg1">
                    <a:lumMod val="50000"/>
                  </a:schemeClr>
                </a:solidFill>
              </a:rPr>
              <a:t>Option 0</a:t>
            </a:r>
            <a:r>
              <a:rPr lang="en-US" altLang="zh-CN" sz="1200" b="1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zh-CN" altLang="en-US" sz="1200" b="1">
              <a:solidFill>
                <a:schemeClr val="bg1">
                  <a:lumMod val="50000"/>
                </a:schemeClr>
              </a:solidFill>
            </a:endParaRPr>
          </a:p>
          <a:p>
            <a:pPr>
              <a:buFont typeface="Arial" pitchFamily="34" charset="0"/>
              <a:buNone/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可视化展示信息</a:t>
            </a:r>
          </a:p>
        </p:txBody>
      </p:sp>
      <p:sp>
        <p:nvSpPr>
          <p:cNvPr id="19526" name="Rectangle 70"/>
          <p:cNvSpPr>
            <a:spLocks noChangeArrowheads="1"/>
          </p:cNvSpPr>
          <p:nvPr/>
        </p:nvSpPr>
        <p:spPr bwMode="auto">
          <a:xfrm>
            <a:off x="6588127" y="2227951"/>
            <a:ext cx="15843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1200" b="1">
                <a:solidFill>
                  <a:schemeClr val="bg1">
                    <a:lumMod val="50000"/>
                  </a:schemeClr>
                </a:solidFill>
              </a:rPr>
              <a:t>Option 0</a:t>
            </a:r>
            <a:r>
              <a:rPr lang="en-US" altLang="zh-CN" sz="1200" b="1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pPr algn="just">
              <a:buFont typeface="Arial" pitchFamily="34" charset="0"/>
              <a:buNone/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提供人岗匹配接口</a:t>
            </a:r>
          </a:p>
        </p:txBody>
      </p:sp>
      <p:sp>
        <p:nvSpPr>
          <p:cNvPr id="19527" name="Line 71"/>
          <p:cNvSpPr>
            <a:spLocks noChangeShapeType="1"/>
          </p:cNvSpPr>
          <p:nvPr/>
        </p:nvSpPr>
        <p:spPr bwMode="auto">
          <a:xfrm>
            <a:off x="2339976" y="1627690"/>
            <a:ext cx="1584325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29" name="Line 73"/>
          <p:cNvSpPr>
            <a:spLocks noChangeShapeType="1"/>
          </p:cNvSpPr>
          <p:nvPr/>
        </p:nvSpPr>
        <p:spPr bwMode="auto">
          <a:xfrm>
            <a:off x="5213351" y="1627690"/>
            <a:ext cx="1584325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round/>
            <a:head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30" name="Line 74"/>
          <p:cNvSpPr>
            <a:spLocks noChangeShapeType="1"/>
          </p:cNvSpPr>
          <p:nvPr/>
        </p:nvSpPr>
        <p:spPr bwMode="auto">
          <a:xfrm>
            <a:off x="4784725" y="2305761"/>
            <a:ext cx="1682750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round/>
            <a:head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31" name="Line 75"/>
          <p:cNvSpPr>
            <a:spLocks noChangeShapeType="1"/>
          </p:cNvSpPr>
          <p:nvPr/>
        </p:nvSpPr>
        <p:spPr bwMode="auto">
          <a:xfrm>
            <a:off x="2687638" y="2305761"/>
            <a:ext cx="1682750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34" name="Rectangle 78"/>
          <p:cNvSpPr>
            <a:spLocks noChangeArrowheads="1"/>
          </p:cNvSpPr>
          <p:nvPr/>
        </p:nvSpPr>
        <p:spPr bwMode="auto">
          <a:xfrm>
            <a:off x="684214" y="3868344"/>
            <a:ext cx="3095625" cy="754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  <a:buFont typeface="Arial" pitchFamily="34" charset="0"/>
              <a:buNone/>
            </a:pPr>
            <a:r>
              <a:rPr lang="en-US" altLang="zh-CN" sz="1400" b="1"/>
              <a:t>HR</a:t>
            </a:r>
            <a:r>
              <a:rPr lang="zh-CN" altLang="en-US" sz="1400" b="1"/>
              <a:t>将候选者上传的各种格式的简历统一上传到系统中进行简历解析，并且将解析后的数据存入到本地数据库中</a:t>
            </a:r>
          </a:p>
        </p:txBody>
      </p:sp>
      <p:sp>
        <p:nvSpPr>
          <p:cNvPr id="19535" name="Rectangle 79"/>
          <p:cNvSpPr>
            <a:spLocks noChangeArrowheads="1"/>
          </p:cNvSpPr>
          <p:nvPr/>
        </p:nvSpPr>
        <p:spPr bwMode="auto">
          <a:xfrm>
            <a:off x="5651501" y="3868344"/>
            <a:ext cx="3095625" cy="754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  <a:buFont typeface="Arial" pitchFamily="34" charset="0"/>
              <a:buNone/>
            </a:pPr>
            <a:r>
              <a:rPr lang="en-US" altLang="zh-CN" sz="1400" b="1"/>
              <a:t>HR</a:t>
            </a:r>
            <a:r>
              <a:rPr lang="zh-CN" altLang="en-US" sz="1400" b="1"/>
              <a:t>可以在系统中看到简历的可视化信息展示，同时可以通过输入岗位信息在数据库中找到匹配度高的简历</a:t>
            </a:r>
          </a:p>
        </p:txBody>
      </p:sp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394946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系统介绍</a:t>
            </a:r>
            <a:r>
              <a:rPr lang="en-US" altLang="zh-CN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系统需求</a:t>
            </a:r>
            <a:r>
              <a:rPr lang="en-US" altLang="zh-CN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&amp;</a:t>
            </a:r>
            <a:r>
              <a:rPr lang="zh-CN" altLang="en-US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业务场景</a:t>
            </a:r>
            <a:endParaRPr lang="en-US" altLang="zh-CN" sz="200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76" y="584693"/>
            <a:ext cx="490633" cy="497992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27" y="517443"/>
            <a:ext cx="1553776" cy="66243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4573570" y="2676794"/>
            <a:ext cx="973343" cy="11667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文件上传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简历解析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人岗匹配</a:t>
            </a:r>
            <a:endParaRPr lang="en-US" altLang="zh-CN" sz="12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2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信息展示</a:t>
            </a:r>
            <a:endParaRPr lang="zh-CN" altLang="en-US" sz="11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364088" y="2070506"/>
            <a:ext cx="25202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系统功能</a:t>
            </a:r>
          </a:p>
        </p:txBody>
      </p:sp>
      <p:sp>
        <p:nvSpPr>
          <p:cNvPr id="41" name="矩形 40"/>
          <p:cNvSpPr/>
          <p:nvPr/>
        </p:nvSpPr>
        <p:spPr>
          <a:xfrm>
            <a:off x="4573569" y="1790523"/>
            <a:ext cx="87075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>
                <a:ln w="6350">
                  <a:noFill/>
                </a:ln>
                <a:latin typeface="Impact" pitchFamily="34" charset="0"/>
                <a:ea typeface="微软雅黑" pitchFamily="34" charset="-122"/>
              </a:rPr>
              <a:t>02</a:t>
            </a:r>
            <a:endParaRPr lang="zh-CN" altLang="en-US" sz="4800">
              <a:ln w="6350">
                <a:noFill/>
              </a:ln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2517744"/>
            <a:ext cx="9144000" cy="54006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555526"/>
            <a:ext cx="736037" cy="747077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537" y="490057"/>
            <a:ext cx="2330940" cy="9937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97" name="Group 21"/>
          <p:cNvGrpSpPr/>
          <p:nvPr/>
        </p:nvGrpSpPr>
        <p:grpSpPr bwMode="auto">
          <a:xfrm>
            <a:off x="2946401" y="1902412"/>
            <a:ext cx="3248025" cy="2102499"/>
            <a:chOff x="0" y="0"/>
            <a:chExt cx="2046" cy="1324"/>
          </a:xfrm>
        </p:grpSpPr>
        <p:sp>
          <p:nvSpPr>
            <p:cNvPr id="24598" name="Freeform 22"/>
            <p:cNvSpPr/>
            <p:nvPr/>
          </p:nvSpPr>
          <p:spPr bwMode="auto">
            <a:xfrm>
              <a:off x="1023" y="0"/>
              <a:ext cx="664" cy="1324"/>
            </a:xfrm>
            <a:custGeom>
              <a:avLst/>
              <a:gdLst>
                <a:gd name="T0" fmla="*/ 0 w 347"/>
                <a:gd name="T1" fmla="*/ 0 h 693"/>
                <a:gd name="T2" fmla="*/ 0 w 347"/>
                <a:gd name="T3" fmla="*/ 122 h 693"/>
                <a:gd name="T4" fmla="*/ 225 w 347"/>
                <a:gd name="T5" fmla="*/ 347 h 693"/>
                <a:gd name="T6" fmla="*/ 0 w 347"/>
                <a:gd name="T7" fmla="*/ 572 h 693"/>
                <a:gd name="T8" fmla="*/ 0 w 347"/>
                <a:gd name="T9" fmla="*/ 693 h 693"/>
                <a:gd name="T10" fmla="*/ 347 w 347"/>
                <a:gd name="T11" fmla="*/ 347 h 693"/>
                <a:gd name="T12" fmla="*/ 0 w 347"/>
                <a:gd name="T1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7" h="693">
                  <a:moveTo>
                    <a:pt x="0" y="0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125" y="122"/>
                    <a:pt x="225" y="222"/>
                    <a:pt x="225" y="347"/>
                  </a:cubicBezTo>
                  <a:cubicBezTo>
                    <a:pt x="225" y="471"/>
                    <a:pt x="125" y="572"/>
                    <a:pt x="0" y="572"/>
                  </a:cubicBezTo>
                  <a:cubicBezTo>
                    <a:pt x="0" y="693"/>
                    <a:pt x="0" y="693"/>
                    <a:pt x="0" y="693"/>
                  </a:cubicBezTo>
                  <a:cubicBezTo>
                    <a:pt x="192" y="693"/>
                    <a:pt x="347" y="538"/>
                    <a:pt x="347" y="347"/>
                  </a:cubicBezTo>
                  <a:cubicBezTo>
                    <a:pt x="347" y="155"/>
                    <a:pt x="192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599" name="Freeform 23"/>
            <p:cNvSpPr/>
            <p:nvPr/>
          </p:nvSpPr>
          <p:spPr bwMode="auto">
            <a:xfrm>
              <a:off x="361" y="0"/>
              <a:ext cx="662" cy="1324"/>
            </a:xfrm>
            <a:custGeom>
              <a:avLst/>
              <a:gdLst>
                <a:gd name="T0" fmla="*/ 121 w 346"/>
                <a:gd name="T1" fmla="*/ 347 h 693"/>
                <a:gd name="T2" fmla="*/ 346 w 346"/>
                <a:gd name="T3" fmla="*/ 122 h 693"/>
                <a:gd name="T4" fmla="*/ 346 w 346"/>
                <a:gd name="T5" fmla="*/ 0 h 693"/>
                <a:gd name="T6" fmla="*/ 0 w 346"/>
                <a:gd name="T7" fmla="*/ 347 h 693"/>
                <a:gd name="T8" fmla="*/ 346 w 346"/>
                <a:gd name="T9" fmla="*/ 693 h 693"/>
                <a:gd name="T10" fmla="*/ 346 w 346"/>
                <a:gd name="T11" fmla="*/ 572 h 693"/>
                <a:gd name="T12" fmla="*/ 121 w 346"/>
                <a:gd name="T13" fmla="*/ 347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6" h="693">
                  <a:moveTo>
                    <a:pt x="121" y="347"/>
                  </a:moveTo>
                  <a:cubicBezTo>
                    <a:pt x="121" y="222"/>
                    <a:pt x="222" y="122"/>
                    <a:pt x="346" y="122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155" y="0"/>
                    <a:pt x="0" y="155"/>
                    <a:pt x="0" y="347"/>
                  </a:cubicBezTo>
                  <a:cubicBezTo>
                    <a:pt x="0" y="538"/>
                    <a:pt x="155" y="693"/>
                    <a:pt x="346" y="693"/>
                  </a:cubicBezTo>
                  <a:cubicBezTo>
                    <a:pt x="346" y="572"/>
                    <a:pt x="346" y="572"/>
                    <a:pt x="346" y="572"/>
                  </a:cubicBezTo>
                  <a:cubicBezTo>
                    <a:pt x="222" y="572"/>
                    <a:pt x="121" y="471"/>
                    <a:pt x="121" y="3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00" name="Freeform 24"/>
            <p:cNvSpPr/>
            <p:nvPr/>
          </p:nvSpPr>
          <p:spPr bwMode="auto">
            <a:xfrm>
              <a:off x="593" y="233"/>
              <a:ext cx="430" cy="860"/>
            </a:xfrm>
            <a:custGeom>
              <a:avLst/>
              <a:gdLst>
                <a:gd name="T0" fmla="*/ 0 w 225"/>
                <a:gd name="T1" fmla="*/ 225 h 450"/>
                <a:gd name="T2" fmla="*/ 225 w 225"/>
                <a:gd name="T3" fmla="*/ 450 h 450"/>
                <a:gd name="T4" fmla="*/ 225 w 225"/>
                <a:gd name="T5" fmla="*/ 0 h 450"/>
                <a:gd name="T6" fmla="*/ 0 w 225"/>
                <a:gd name="T7" fmla="*/ 225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50">
                  <a:moveTo>
                    <a:pt x="0" y="225"/>
                  </a:moveTo>
                  <a:cubicBezTo>
                    <a:pt x="0" y="349"/>
                    <a:pt x="101" y="450"/>
                    <a:pt x="225" y="45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101" y="0"/>
                    <a:pt x="0" y="100"/>
                    <a:pt x="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01" name="Freeform 25"/>
            <p:cNvSpPr/>
            <p:nvPr/>
          </p:nvSpPr>
          <p:spPr bwMode="auto">
            <a:xfrm>
              <a:off x="1023" y="233"/>
              <a:ext cx="430" cy="860"/>
            </a:xfrm>
            <a:custGeom>
              <a:avLst/>
              <a:gdLst>
                <a:gd name="T0" fmla="*/ 225 w 225"/>
                <a:gd name="T1" fmla="*/ 225 h 450"/>
                <a:gd name="T2" fmla="*/ 0 w 225"/>
                <a:gd name="T3" fmla="*/ 0 h 450"/>
                <a:gd name="T4" fmla="*/ 0 w 225"/>
                <a:gd name="T5" fmla="*/ 450 h 450"/>
                <a:gd name="T6" fmla="*/ 225 w 225"/>
                <a:gd name="T7" fmla="*/ 225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50">
                  <a:moveTo>
                    <a:pt x="225" y="225"/>
                  </a:moveTo>
                  <a:cubicBezTo>
                    <a:pt x="225" y="100"/>
                    <a:pt x="125" y="0"/>
                    <a:pt x="0" y="0"/>
                  </a:cubicBezTo>
                  <a:cubicBezTo>
                    <a:pt x="0" y="450"/>
                    <a:pt x="0" y="450"/>
                    <a:pt x="0" y="450"/>
                  </a:cubicBezTo>
                  <a:cubicBezTo>
                    <a:pt x="125" y="450"/>
                    <a:pt x="225" y="349"/>
                    <a:pt x="225" y="2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02" name="Oval 26"/>
            <p:cNvSpPr>
              <a:spLocks noChangeArrowheads="1"/>
            </p:cNvSpPr>
            <p:nvPr/>
          </p:nvSpPr>
          <p:spPr bwMode="auto">
            <a:xfrm>
              <a:off x="824" y="464"/>
              <a:ext cx="398" cy="397"/>
            </a:xfrm>
            <a:prstGeom prst="ellipse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03" name="Freeform 27"/>
            <p:cNvSpPr>
              <a:spLocks noEditPoints="1"/>
            </p:cNvSpPr>
            <p:nvPr/>
          </p:nvSpPr>
          <p:spPr bwMode="auto">
            <a:xfrm>
              <a:off x="924" y="561"/>
              <a:ext cx="201" cy="201"/>
            </a:xfrm>
            <a:custGeom>
              <a:avLst/>
              <a:gdLst>
                <a:gd name="T0" fmla="*/ 87 w 105"/>
                <a:gd name="T1" fmla="*/ 1 h 105"/>
                <a:gd name="T2" fmla="*/ 91 w 105"/>
                <a:gd name="T3" fmla="*/ 2 h 105"/>
                <a:gd name="T4" fmla="*/ 91 w 105"/>
                <a:gd name="T5" fmla="*/ 2 h 105"/>
                <a:gd name="T6" fmla="*/ 103 w 105"/>
                <a:gd name="T7" fmla="*/ 14 h 105"/>
                <a:gd name="T8" fmla="*/ 103 w 105"/>
                <a:gd name="T9" fmla="*/ 14 h 105"/>
                <a:gd name="T10" fmla="*/ 104 w 105"/>
                <a:gd name="T11" fmla="*/ 18 h 105"/>
                <a:gd name="T12" fmla="*/ 88 w 105"/>
                <a:gd name="T13" fmla="*/ 32 h 105"/>
                <a:gd name="T14" fmla="*/ 77 w 105"/>
                <a:gd name="T15" fmla="*/ 34 h 105"/>
                <a:gd name="T16" fmla="*/ 74 w 105"/>
                <a:gd name="T17" fmla="*/ 76 h 105"/>
                <a:gd name="T18" fmla="*/ 51 w 105"/>
                <a:gd name="T19" fmla="*/ 85 h 105"/>
                <a:gd name="T20" fmla="*/ 19 w 105"/>
                <a:gd name="T21" fmla="*/ 53 h 105"/>
                <a:gd name="T22" fmla="*/ 51 w 105"/>
                <a:gd name="T23" fmla="*/ 21 h 105"/>
                <a:gd name="T24" fmla="*/ 75 w 105"/>
                <a:gd name="T25" fmla="*/ 24 h 105"/>
                <a:gd name="T26" fmla="*/ 73 w 105"/>
                <a:gd name="T27" fmla="*/ 14 h 105"/>
                <a:gd name="T28" fmla="*/ 93 w 105"/>
                <a:gd name="T29" fmla="*/ 41 h 105"/>
                <a:gd name="T30" fmla="*/ 101 w 105"/>
                <a:gd name="T31" fmla="*/ 38 h 105"/>
                <a:gd name="T32" fmla="*/ 103 w 105"/>
                <a:gd name="T33" fmla="*/ 53 h 105"/>
                <a:gd name="T34" fmla="*/ 51 w 105"/>
                <a:gd name="T35" fmla="*/ 105 h 105"/>
                <a:gd name="T36" fmla="*/ 0 w 105"/>
                <a:gd name="T37" fmla="*/ 53 h 105"/>
                <a:gd name="T38" fmla="*/ 51 w 105"/>
                <a:gd name="T39" fmla="*/ 2 h 105"/>
                <a:gd name="T40" fmla="*/ 66 w 105"/>
                <a:gd name="T41" fmla="*/ 4 h 105"/>
                <a:gd name="T42" fmla="*/ 64 w 105"/>
                <a:gd name="T43" fmla="*/ 12 h 105"/>
                <a:gd name="T44" fmla="*/ 51 w 105"/>
                <a:gd name="T45" fmla="*/ 10 h 105"/>
                <a:gd name="T46" fmla="*/ 8 w 105"/>
                <a:gd name="T47" fmla="*/ 53 h 105"/>
                <a:gd name="T48" fmla="*/ 51 w 105"/>
                <a:gd name="T49" fmla="*/ 97 h 105"/>
                <a:gd name="T50" fmla="*/ 95 w 105"/>
                <a:gd name="T51" fmla="*/ 53 h 105"/>
                <a:gd name="T52" fmla="*/ 93 w 105"/>
                <a:gd name="T53" fmla="*/ 41 h 105"/>
                <a:gd name="T54" fmla="*/ 51 w 105"/>
                <a:gd name="T55" fmla="*/ 39 h 105"/>
                <a:gd name="T56" fmla="*/ 67 w 105"/>
                <a:gd name="T57" fmla="*/ 32 h 105"/>
                <a:gd name="T58" fmla="*/ 32 w 105"/>
                <a:gd name="T59" fmla="*/ 34 h 105"/>
                <a:gd name="T60" fmla="*/ 32 w 105"/>
                <a:gd name="T61" fmla="*/ 34 h 105"/>
                <a:gd name="T62" fmla="*/ 32 w 105"/>
                <a:gd name="T63" fmla="*/ 73 h 105"/>
                <a:gd name="T64" fmla="*/ 71 w 105"/>
                <a:gd name="T65" fmla="*/ 73 h 105"/>
                <a:gd name="T66" fmla="*/ 79 w 105"/>
                <a:gd name="T67" fmla="*/ 53 h 105"/>
                <a:gd name="T68" fmla="*/ 64 w 105"/>
                <a:gd name="T69" fmla="*/ 46 h 105"/>
                <a:gd name="T70" fmla="*/ 62 w 105"/>
                <a:gd name="T71" fmla="*/ 64 h 105"/>
                <a:gd name="T72" fmla="*/ 51 w 105"/>
                <a:gd name="T73" fmla="*/ 68 h 105"/>
                <a:gd name="T74" fmla="*/ 37 w 105"/>
                <a:gd name="T75" fmla="*/ 53 h 105"/>
                <a:gd name="T76" fmla="*/ 41 w 105"/>
                <a:gd name="T77" fmla="*/ 43 h 105"/>
                <a:gd name="T78" fmla="*/ 55 w 105"/>
                <a:gd name="T79" fmla="*/ 44 h 105"/>
                <a:gd name="T80" fmla="*/ 51 w 105"/>
                <a:gd name="T81" fmla="*/ 44 h 105"/>
                <a:gd name="T82" fmla="*/ 42 w 105"/>
                <a:gd name="T83" fmla="*/ 53 h 105"/>
                <a:gd name="T84" fmla="*/ 51 w 105"/>
                <a:gd name="T85" fmla="*/ 63 h 105"/>
                <a:gd name="T86" fmla="*/ 58 w 105"/>
                <a:gd name="T87" fmla="*/ 60 h 105"/>
                <a:gd name="T88" fmla="*/ 61 w 105"/>
                <a:gd name="T89" fmla="*/ 50 h 105"/>
                <a:gd name="T90" fmla="*/ 49 w 105"/>
                <a:gd name="T91" fmla="*/ 56 h 105"/>
                <a:gd name="T92" fmla="*/ 55 w 105"/>
                <a:gd name="T93" fmla="*/ 44 h 105"/>
                <a:gd name="T94" fmla="*/ 87 w 105"/>
                <a:gd name="T95" fmla="*/ 7 h 105"/>
                <a:gd name="T96" fmla="*/ 79 w 105"/>
                <a:gd name="T97" fmla="*/ 22 h 105"/>
                <a:gd name="T98" fmla="*/ 87 w 105"/>
                <a:gd name="T99" fmla="*/ 7 h 105"/>
                <a:gd name="T100" fmla="*/ 92 w 105"/>
                <a:gd name="T101" fmla="*/ 16 h 105"/>
                <a:gd name="T102" fmla="*/ 88 w 105"/>
                <a:gd name="T103" fmla="*/ 27 h 105"/>
                <a:gd name="T104" fmla="*/ 92 w 105"/>
                <a:gd name="T105" fmla="*/ 1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5" h="105">
                  <a:moveTo>
                    <a:pt x="73" y="14"/>
                  </a:moveTo>
                  <a:cubicBezTo>
                    <a:pt x="87" y="1"/>
                    <a:pt x="87" y="1"/>
                    <a:pt x="87" y="1"/>
                  </a:cubicBezTo>
                  <a:cubicBezTo>
                    <a:pt x="88" y="0"/>
                    <a:pt x="89" y="0"/>
                    <a:pt x="90" y="1"/>
                  </a:cubicBezTo>
                  <a:cubicBezTo>
                    <a:pt x="91" y="1"/>
                    <a:pt x="91" y="2"/>
                    <a:pt x="91" y="2"/>
                  </a:cubicBezTo>
                  <a:cubicBezTo>
                    <a:pt x="91" y="2"/>
                    <a:pt x="91" y="2"/>
                    <a:pt x="91" y="2"/>
                  </a:cubicBezTo>
                  <a:cubicBezTo>
                    <a:pt x="91" y="2"/>
                    <a:pt x="91" y="2"/>
                    <a:pt x="91" y="2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4" y="14"/>
                    <a:pt x="104" y="14"/>
                  </a:cubicBezTo>
                  <a:cubicBezTo>
                    <a:pt x="105" y="15"/>
                    <a:pt x="105" y="17"/>
                    <a:pt x="104" y="18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0" y="32"/>
                    <a:pt x="89" y="32"/>
                    <a:pt x="88" y="32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81" y="39"/>
                    <a:pt x="83" y="46"/>
                    <a:pt x="83" y="53"/>
                  </a:cubicBezTo>
                  <a:cubicBezTo>
                    <a:pt x="83" y="62"/>
                    <a:pt x="80" y="70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68" y="82"/>
                    <a:pt x="60" y="85"/>
                    <a:pt x="51" y="85"/>
                  </a:cubicBezTo>
                  <a:cubicBezTo>
                    <a:pt x="43" y="85"/>
                    <a:pt x="35" y="82"/>
                    <a:pt x="29" y="76"/>
                  </a:cubicBezTo>
                  <a:cubicBezTo>
                    <a:pt x="23" y="70"/>
                    <a:pt x="19" y="62"/>
                    <a:pt x="19" y="53"/>
                  </a:cubicBezTo>
                  <a:cubicBezTo>
                    <a:pt x="19" y="45"/>
                    <a:pt x="23" y="37"/>
                    <a:pt x="29" y="31"/>
                  </a:cubicBezTo>
                  <a:cubicBezTo>
                    <a:pt x="35" y="25"/>
                    <a:pt x="43" y="21"/>
                    <a:pt x="51" y="21"/>
                  </a:cubicBezTo>
                  <a:cubicBezTo>
                    <a:pt x="59" y="21"/>
                    <a:pt x="66" y="24"/>
                    <a:pt x="71" y="28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3" y="17"/>
                    <a:pt x="73" y="17"/>
                    <a:pt x="73" y="17"/>
                  </a:cubicBezTo>
                  <a:cubicBezTo>
                    <a:pt x="73" y="16"/>
                    <a:pt x="73" y="15"/>
                    <a:pt x="73" y="1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2" y="39"/>
                    <a:pt x="94" y="36"/>
                    <a:pt x="96" y="36"/>
                  </a:cubicBezTo>
                  <a:cubicBezTo>
                    <a:pt x="98" y="35"/>
                    <a:pt x="100" y="36"/>
                    <a:pt x="101" y="38"/>
                  </a:cubicBezTo>
                  <a:cubicBezTo>
                    <a:pt x="102" y="41"/>
                    <a:pt x="102" y="43"/>
                    <a:pt x="102" y="46"/>
                  </a:cubicBezTo>
                  <a:cubicBezTo>
                    <a:pt x="103" y="48"/>
                    <a:pt x="103" y="51"/>
                    <a:pt x="103" y="53"/>
                  </a:cubicBezTo>
                  <a:cubicBezTo>
                    <a:pt x="103" y="68"/>
                    <a:pt x="97" y="81"/>
                    <a:pt x="88" y="90"/>
                  </a:cubicBezTo>
                  <a:cubicBezTo>
                    <a:pt x="79" y="99"/>
                    <a:pt x="66" y="105"/>
                    <a:pt x="51" y="105"/>
                  </a:cubicBezTo>
                  <a:cubicBezTo>
                    <a:pt x="37" y="105"/>
                    <a:pt x="24" y="99"/>
                    <a:pt x="15" y="90"/>
                  </a:cubicBezTo>
                  <a:cubicBezTo>
                    <a:pt x="6" y="81"/>
                    <a:pt x="0" y="68"/>
                    <a:pt x="0" y="53"/>
                  </a:cubicBezTo>
                  <a:cubicBezTo>
                    <a:pt x="0" y="39"/>
                    <a:pt x="6" y="26"/>
                    <a:pt x="15" y="17"/>
                  </a:cubicBezTo>
                  <a:cubicBezTo>
                    <a:pt x="24" y="8"/>
                    <a:pt x="37" y="2"/>
                    <a:pt x="51" y="2"/>
                  </a:cubicBezTo>
                  <a:cubicBezTo>
                    <a:pt x="54" y="2"/>
                    <a:pt x="57" y="2"/>
                    <a:pt x="59" y="2"/>
                  </a:cubicBezTo>
                  <a:cubicBezTo>
                    <a:pt x="62" y="3"/>
                    <a:pt x="64" y="3"/>
                    <a:pt x="66" y="4"/>
                  </a:cubicBezTo>
                  <a:cubicBezTo>
                    <a:pt x="69" y="5"/>
                    <a:pt x="70" y="7"/>
                    <a:pt x="69" y="9"/>
                  </a:cubicBezTo>
                  <a:cubicBezTo>
                    <a:pt x="69" y="11"/>
                    <a:pt x="66" y="13"/>
                    <a:pt x="64" y="12"/>
                  </a:cubicBezTo>
                  <a:cubicBezTo>
                    <a:pt x="62" y="11"/>
                    <a:pt x="60" y="11"/>
                    <a:pt x="58" y="11"/>
                  </a:cubicBezTo>
                  <a:cubicBezTo>
                    <a:pt x="56" y="10"/>
                    <a:pt x="54" y="10"/>
                    <a:pt x="51" y="10"/>
                  </a:cubicBezTo>
                  <a:cubicBezTo>
                    <a:pt x="39" y="10"/>
                    <a:pt x="29" y="15"/>
                    <a:pt x="21" y="23"/>
                  </a:cubicBezTo>
                  <a:cubicBezTo>
                    <a:pt x="13" y="31"/>
                    <a:pt x="8" y="41"/>
                    <a:pt x="8" y="53"/>
                  </a:cubicBezTo>
                  <a:cubicBezTo>
                    <a:pt x="8" y="65"/>
                    <a:pt x="13" y="76"/>
                    <a:pt x="21" y="84"/>
                  </a:cubicBezTo>
                  <a:cubicBezTo>
                    <a:pt x="29" y="92"/>
                    <a:pt x="39" y="97"/>
                    <a:pt x="51" y="97"/>
                  </a:cubicBezTo>
                  <a:cubicBezTo>
                    <a:pt x="63" y="97"/>
                    <a:pt x="74" y="92"/>
                    <a:pt x="82" y="84"/>
                  </a:cubicBezTo>
                  <a:cubicBezTo>
                    <a:pt x="90" y="76"/>
                    <a:pt x="95" y="65"/>
                    <a:pt x="95" y="53"/>
                  </a:cubicBezTo>
                  <a:cubicBezTo>
                    <a:pt x="95" y="51"/>
                    <a:pt x="95" y="49"/>
                    <a:pt x="94" y="47"/>
                  </a:cubicBezTo>
                  <a:cubicBezTo>
                    <a:pt x="94" y="45"/>
                    <a:pt x="94" y="43"/>
                    <a:pt x="93" y="41"/>
                  </a:cubicBezTo>
                  <a:close/>
                  <a:moveTo>
                    <a:pt x="51" y="39"/>
                  </a:moveTo>
                  <a:cubicBezTo>
                    <a:pt x="51" y="39"/>
                    <a:pt x="51" y="39"/>
                    <a:pt x="51" y="39"/>
                  </a:cubicBezTo>
                  <a:cubicBezTo>
                    <a:pt x="54" y="39"/>
                    <a:pt x="56" y="39"/>
                    <a:pt x="59" y="41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3" y="28"/>
                    <a:pt x="57" y="26"/>
                    <a:pt x="51" y="26"/>
                  </a:cubicBezTo>
                  <a:cubicBezTo>
                    <a:pt x="44" y="26"/>
                    <a:pt x="37" y="29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27" y="39"/>
                    <a:pt x="24" y="46"/>
                    <a:pt x="24" y="53"/>
                  </a:cubicBezTo>
                  <a:cubicBezTo>
                    <a:pt x="24" y="61"/>
                    <a:pt x="27" y="68"/>
                    <a:pt x="32" y="73"/>
                  </a:cubicBezTo>
                  <a:cubicBezTo>
                    <a:pt x="37" y="78"/>
                    <a:pt x="44" y="81"/>
                    <a:pt x="51" y="81"/>
                  </a:cubicBezTo>
                  <a:cubicBezTo>
                    <a:pt x="59" y="81"/>
                    <a:pt x="66" y="78"/>
                    <a:pt x="71" y="73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6" y="68"/>
                    <a:pt x="79" y="61"/>
                    <a:pt x="79" y="53"/>
                  </a:cubicBezTo>
                  <a:cubicBezTo>
                    <a:pt x="79" y="47"/>
                    <a:pt x="77" y="42"/>
                    <a:pt x="73" y="37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5" y="48"/>
                    <a:pt x="66" y="51"/>
                    <a:pt x="66" y="53"/>
                  </a:cubicBezTo>
                  <a:cubicBezTo>
                    <a:pt x="66" y="57"/>
                    <a:pt x="64" y="61"/>
                    <a:pt x="62" y="64"/>
                  </a:cubicBezTo>
                  <a:cubicBezTo>
                    <a:pt x="62" y="64"/>
                    <a:pt x="62" y="64"/>
                    <a:pt x="62" y="64"/>
                  </a:cubicBezTo>
                  <a:cubicBezTo>
                    <a:pt x="59" y="66"/>
                    <a:pt x="55" y="68"/>
                    <a:pt x="51" y="68"/>
                  </a:cubicBezTo>
                  <a:cubicBezTo>
                    <a:pt x="47" y="68"/>
                    <a:pt x="44" y="66"/>
                    <a:pt x="41" y="64"/>
                  </a:cubicBezTo>
                  <a:cubicBezTo>
                    <a:pt x="38" y="61"/>
                    <a:pt x="37" y="57"/>
                    <a:pt x="37" y="53"/>
                  </a:cubicBezTo>
                  <a:cubicBezTo>
                    <a:pt x="37" y="49"/>
                    <a:pt x="38" y="46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4" y="40"/>
                    <a:pt x="47" y="39"/>
                    <a:pt x="51" y="39"/>
                  </a:cubicBezTo>
                  <a:close/>
                  <a:moveTo>
                    <a:pt x="55" y="44"/>
                  </a:moveTo>
                  <a:cubicBezTo>
                    <a:pt x="55" y="44"/>
                    <a:pt x="55" y="44"/>
                    <a:pt x="55" y="44"/>
                  </a:cubicBezTo>
                  <a:cubicBezTo>
                    <a:pt x="54" y="44"/>
                    <a:pt x="53" y="44"/>
                    <a:pt x="51" y="44"/>
                  </a:cubicBezTo>
                  <a:cubicBezTo>
                    <a:pt x="49" y="44"/>
                    <a:pt x="46" y="45"/>
                    <a:pt x="45" y="46"/>
                  </a:cubicBezTo>
                  <a:cubicBezTo>
                    <a:pt x="43" y="48"/>
                    <a:pt x="42" y="51"/>
                    <a:pt x="42" y="53"/>
                  </a:cubicBezTo>
                  <a:cubicBezTo>
                    <a:pt x="42" y="56"/>
                    <a:pt x="43" y="59"/>
                    <a:pt x="45" y="60"/>
                  </a:cubicBezTo>
                  <a:cubicBezTo>
                    <a:pt x="46" y="62"/>
                    <a:pt x="49" y="63"/>
                    <a:pt x="51" y="63"/>
                  </a:cubicBezTo>
                  <a:cubicBezTo>
                    <a:pt x="54" y="63"/>
                    <a:pt x="57" y="62"/>
                    <a:pt x="58" y="60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60" y="59"/>
                    <a:pt x="61" y="56"/>
                    <a:pt x="61" y="53"/>
                  </a:cubicBezTo>
                  <a:cubicBezTo>
                    <a:pt x="61" y="52"/>
                    <a:pt x="61" y="51"/>
                    <a:pt x="61" y="50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3" y="58"/>
                    <a:pt x="50" y="58"/>
                    <a:pt x="49" y="56"/>
                  </a:cubicBezTo>
                  <a:cubicBezTo>
                    <a:pt x="47" y="55"/>
                    <a:pt x="47" y="52"/>
                    <a:pt x="49" y="51"/>
                  </a:cubicBezTo>
                  <a:cubicBezTo>
                    <a:pt x="55" y="44"/>
                    <a:pt x="55" y="44"/>
                    <a:pt x="55" y="44"/>
                  </a:cubicBezTo>
                  <a:close/>
                  <a:moveTo>
                    <a:pt x="87" y="7"/>
                  </a:moveTo>
                  <a:cubicBezTo>
                    <a:pt x="87" y="7"/>
                    <a:pt x="87" y="7"/>
                    <a:pt x="87" y="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7" y="7"/>
                    <a:pt x="87" y="7"/>
                    <a:pt x="87" y="7"/>
                  </a:cubicBezTo>
                  <a:close/>
                  <a:moveTo>
                    <a:pt x="92" y="16"/>
                  </a:moveTo>
                  <a:cubicBezTo>
                    <a:pt x="92" y="16"/>
                    <a:pt x="92" y="16"/>
                    <a:pt x="92" y="1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2" y="16"/>
                    <a:pt x="92" y="16"/>
                    <a:pt x="92" y="16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04" name="Freeform 28"/>
            <p:cNvSpPr/>
            <p:nvPr/>
          </p:nvSpPr>
          <p:spPr bwMode="auto">
            <a:xfrm>
              <a:off x="0" y="861"/>
              <a:ext cx="1051" cy="232"/>
            </a:xfrm>
            <a:custGeom>
              <a:avLst/>
              <a:gdLst>
                <a:gd name="T0" fmla="*/ 61 w 535"/>
                <a:gd name="T1" fmla="*/ 0 h 121"/>
                <a:gd name="T2" fmla="*/ 0 w 535"/>
                <a:gd name="T3" fmla="*/ 60 h 121"/>
                <a:gd name="T4" fmla="*/ 61 w 535"/>
                <a:gd name="T5" fmla="*/ 121 h 121"/>
                <a:gd name="T6" fmla="*/ 535 w 535"/>
                <a:gd name="T7" fmla="*/ 121 h 121"/>
                <a:gd name="T8" fmla="*/ 535 w 535"/>
                <a:gd name="T9" fmla="*/ 0 h 121"/>
                <a:gd name="T10" fmla="*/ 61 w 535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5" h="121">
                  <a:moveTo>
                    <a:pt x="61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1"/>
                    <a:pt x="61" y="121"/>
                  </a:cubicBezTo>
                  <a:cubicBezTo>
                    <a:pt x="535" y="121"/>
                    <a:pt x="535" y="121"/>
                    <a:pt x="535" y="121"/>
                  </a:cubicBezTo>
                  <a:cubicBezTo>
                    <a:pt x="535" y="0"/>
                    <a:pt x="535" y="0"/>
                    <a:pt x="535" y="0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05" name="Freeform 29"/>
            <p:cNvSpPr/>
            <p:nvPr/>
          </p:nvSpPr>
          <p:spPr bwMode="auto">
            <a:xfrm>
              <a:off x="0" y="1093"/>
              <a:ext cx="1051" cy="231"/>
            </a:xfrm>
            <a:custGeom>
              <a:avLst/>
              <a:gdLst>
                <a:gd name="T0" fmla="*/ 61 w 535"/>
                <a:gd name="T1" fmla="*/ 0 h 121"/>
                <a:gd name="T2" fmla="*/ 0 w 535"/>
                <a:gd name="T3" fmla="*/ 60 h 121"/>
                <a:gd name="T4" fmla="*/ 61 w 535"/>
                <a:gd name="T5" fmla="*/ 121 h 121"/>
                <a:gd name="T6" fmla="*/ 535 w 535"/>
                <a:gd name="T7" fmla="*/ 121 h 121"/>
                <a:gd name="T8" fmla="*/ 535 w 535"/>
                <a:gd name="T9" fmla="*/ 0 h 121"/>
                <a:gd name="T10" fmla="*/ 61 w 535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5" h="121">
                  <a:moveTo>
                    <a:pt x="61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1"/>
                    <a:pt x="61" y="121"/>
                  </a:cubicBezTo>
                  <a:cubicBezTo>
                    <a:pt x="535" y="121"/>
                    <a:pt x="535" y="121"/>
                    <a:pt x="535" y="121"/>
                  </a:cubicBezTo>
                  <a:cubicBezTo>
                    <a:pt x="535" y="0"/>
                    <a:pt x="535" y="0"/>
                    <a:pt x="535" y="0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06" name="Freeform 30"/>
            <p:cNvSpPr/>
            <p:nvPr/>
          </p:nvSpPr>
          <p:spPr bwMode="auto">
            <a:xfrm>
              <a:off x="983" y="2"/>
              <a:ext cx="1063" cy="231"/>
            </a:xfrm>
            <a:custGeom>
              <a:avLst/>
              <a:gdLst>
                <a:gd name="T0" fmla="*/ 475 w 535"/>
                <a:gd name="T1" fmla="*/ 0 h 121"/>
                <a:gd name="T2" fmla="*/ 0 w 535"/>
                <a:gd name="T3" fmla="*/ 0 h 121"/>
                <a:gd name="T4" fmla="*/ 0 w 535"/>
                <a:gd name="T5" fmla="*/ 121 h 121"/>
                <a:gd name="T6" fmla="*/ 475 w 535"/>
                <a:gd name="T7" fmla="*/ 121 h 121"/>
                <a:gd name="T8" fmla="*/ 535 w 535"/>
                <a:gd name="T9" fmla="*/ 60 h 121"/>
                <a:gd name="T10" fmla="*/ 475 w 535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5" h="121">
                  <a:moveTo>
                    <a:pt x="47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475" y="121"/>
                    <a:pt x="475" y="121"/>
                    <a:pt x="475" y="121"/>
                  </a:cubicBezTo>
                  <a:cubicBezTo>
                    <a:pt x="508" y="121"/>
                    <a:pt x="535" y="93"/>
                    <a:pt x="535" y="60"/>
                  </a:cubicBezTo>
                  <a:cubicBezTo>
                    <a:pt x="535" y="27"/>
                    <a:pt x="508" y="0"/>
                    <a:pt x="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07" name="Freeform 31"/>
            <p:cNvSpPr/>
            <p:nvPr/>
          </p:nvSpPr>
          <p:spPr bwMode="auto">
            <a:xfrm>
              <a:off x="983" y="233"/>
              <a:ext cx="1063" cy="231"/>
            </a:xfrm>
            <a:custGeom>
              <a:avLst/>
              <a:gdLst>
                <a:gd name="T0" fmla="*/ 475 w 535"/>
                <a:gd name="T1" fmla="*/ 0 h 121"/>
                <a:gd name="T2" fmla="*/ 0 w 535"/>
                <a:gd name="T3" fmla="*/ 0 h 121"/>
                <a:gd name="T4" fmla="*/ 0 w 535"/>
                <a:gd name="T5" fmla="*/ 121 h 121"/>
                <a:gd name="T6" fmla="*/ 475 w 535"/>
                <a:gd name="T7" fmla="*/ 121 h 121"/>
                <a:gd name="T8" fmla="*/ 535 w 535"/>
                <a:gd name="T9" fmla="*/ 60 h 121"/>
                <a:gd name="T10" fmla="*/ 475 w 535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5" h="121">
                  <a:moveTo>
                    <a:pt x="47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475" y="121"/>
                    <a:pt x="475" y="121"/>
                    <a:pt x="475" y="121"/>
                  </a:cubicBezTo>
                  <a:cubicBezTo>
                    <a:pt x="508" y="121"/>
                    <a:pt x="535" y="93"/>
                    <a:pt x="535" y="60"/>
                  </a:cubicBezTo>
                  <a:cubicBezTo>
                    <a:pt x="535" y="27"/>
                    <a:pt x="50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4608" name="Group 32"/>
          <p:cNvGrpSpPr/>
          <p:nvPr/>
        </p:nvGrpSpPr>
        <p:grpSpPr bwMode="auto">
          <a:xfrm flipH="1">
            <a:off x="1148187" y="3233824"/>
            <a:ext cx="196850" cy="247726"/>
            <a:chOff x="0" y="0"/>
            <a:chExt cx="127" cy="163"/>
          </a:xfrm>
          <a:solidFill>
            <a:schemeClr val="accent2"/>
          </a:solidFill>
        </p:grpSpPr>
        <p:sp>
          <p:nvSpPr>
            <p:cNvPr id="24609" name="Freeform 33"/>
            <p:cNvSpPr/>
            <p:nvPr/>
          </p:nvSpPr>
          <p:spPr bwMode="auto">
            <a:xfrm>
              <a:off x="0" y="0"/>
              <a:ext cx="127" cy="163"/>
            </a:xfrm>
            <a:custGeom>
              <a:avLst/>
              <a:gdLst>
                <a:gd name="T0" fmla="*/ 28 w 124"/>
                <a:gd name="T1" fmla="*/ 146 h 159"/>
                <a:gd name="T2" fmla="*/ 14 w 124"/>
                <a:gd name="T3" fmla="*/ 146 h 159"/>
                <a:gd name="T4" fmla="*/ 14 w 124"/>
                <a:gd name="T5" fmla="*/ 13 h 159"/>
                <a:gd name="T6" fmla="*/ 117 w 124"/>
                <a:gd name="T7" fmla="*/ 13 h 159"/>
                <a:gd name="T8" fmla="*/ 124 w 124"/>
                <a:gd name="T9" fmla="*/ 7 h 159"/>
                <a:gd name="T10" fmla="*/ 117 w 124"/>
                <a:gd name="T11" fmla="*/ 0 h 159"/>
                <a:gd name="T12" fmla="*/ 7 w 124"/>
                <a:gd name="T13" fmla="*/ 0 h 159"/>
                <a:gd name="T14" fmla="*/ 0 w 124"/>
                <a:gd name="T15" fmla="*/ 7 h 159"/>
                <a:gd name="T16" fmla="*/ 0 w 124"/>
                <a:gd name="T17" fmla="*/ 152 h 159"/>
                <a:gd name="T18" fmla="*/ 7 w 124"/>
                <a:gd name="T19" fmla="*/ 159 h 159"/>
                <a:gd name="T20" fmla="*/ 28 w 124"/>
                <a:gd name="T21" fmla="*/ 159 h 159"/>
                <a:gd name="T22" fmla="*/ 35 w 124"/>
                <a:gd name="T23" fmla="*/ 152 h 159"/>
                <a:gd name="T24" fmla="*/ 28 w 124"/>
                <a:gd name="T25" fmla="*/ 14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" h="159">
                  <a:moveTo>
                    <a:pt x="28" y="146"/>
                  </a:moveTo>
                  <a:cubicBezTo>
                    <a:pt x="14" y="146"/>
                    <a:pt x="14" y="146"/>
                    <a:pt x="14" y="14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21" y="13"/>
                    <a:pt x="124" y="10"/>
                    <a:pt x="124" y="7"/>
                  </a:cubicBezTo>
                  <a:cubicBezTo>
                    <a:pt x="124" y="3"/>
                    <a:pt x="121" y="0"/>
                    <a:pt x="11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6"/>
                    <a:pt x="3" y="159"/>
                    <a:pt x="7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1" y="159"/>
                    <a:pt x="35" y="156"/>
                    <a:pt x="35" y="152"/>
                  </a:cubicBezTo>
                  <a:cubicBezTo>
                    <a:pt x="35" y="149"/>
                    <a:pt x="31" y="146"/>
                    <a:pt x="28" y="1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10" name="Freeform 34"/>
            <p:cNvSpPr/>
            <p:nvPr/>
          </p:nvSpPr>
          <p:spPr bwMode="auto">
            <a:xfrm>
              <a:off x="80" y="95"/>
              <a:ext cx="47" cy="68"/>
            </a:xfrm>
            <a:custGeom>
              <a:avLst/>
              <a:gdLst>
                <a:gd name="T0" fmla="*/ 39 w 46"/>
                <a:gd name="T1" fmla="*/ 0 h 66"/>
                <a:gd name="T2" fmla="*/ 32 w 46"/>
                <a:gd name="T3" fmla="*/ 7 h 66"/>
                <a:gd name="T4" fmla="*/ 32 w 46"/>
                <a:gd name="T5" fmla="*/ 53 h 66"/>
                <a:gd name="T6" fmla="*/ 7 w 46"/>
                <a:gd name="T7" fmla="*/ 53 h 66"/>
                <a:gd name="T8" fmla="*/ 0 w 46"/>
                <a:gd name="T9" fmla="*/ 59 h 66"/>
                <a:gd name="T10" fmla="*/ 7 w 46"/>
                <a:gd name="T11" fmla="*/ 66 h 66"/>
                <a:gd name="T12" fmla="*/ 39 w 46"/>
                <a:gd name="T13" fmla="*/ 66 h 66"/>
                <a:gd name="T14" fmla="*/ 44 w 46"/>
                <a:gd name="T15" fmla="*/ 64 h 66"/>
                <a:gd name="T16" fmla="*/ 46 w 46"/>
                <a:gd name="T17" fmla="*/ 59 h 66"/>
                <a:gd name="T18" fmla="*/ 46 w 46"/>
                <a:gd name="T19" fmla="*/ 7 h 66"/>
                <a:gd name="T20" fmla="*/ 39 w 46"/>
                <a:gd name="T2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66">
                  <a:moveTo>
                    <a:pt x="39" y="0"/>
                  </a:moveTo>
                  <a:cubicBezTo>
                    <a:pt x="35" y="0"/>
                    <a:pt x="32" y="3"/>
                    <a:pt x="32" y="7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3" y="53"/>
                    <a:pt x="0" y="56"/>
                    <a:pt x="0" y="59"/>
                  </a:cubicBezTo>
                  <a:cubicBezTo>
                    <a:pt x="0" y="63"/>
                    <a:pt x="3" y="66"/>
                    <a:pt x="7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1" y="66"/>
                    <a:pt x="43" y="66"/>
                    <a:pt x="44" y="64"/>
                  </a:cubicBezTo>
                  <a:cubicBezTo>
                    <a:pt x="45" y="63"/>
                    <a:pt x="46" y="61"/>
                    <a:pt x="46" y="59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3"/>
                    <a:pt x="43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11" name="Freeform 35"/>
            <p:cNvSpPr>
              <a:spLocks noEditPoints="1"/>
            </p:cNvSpPr>
            <p:nvPr/>
          </p:nvSpPr>
          <p:spPr bwMode="auto">
            <a:xfrm>
              <a:off x="46" y="34"/>
              <a:ext cx="79" cy="114"/>
            </a:xfrm>
            <a:custGeom>
              <a:avLst/>
              <a:gdLst>
                <a:gd name="T0" fmla="*/ 68 w 78"/>
                <a:gd name="T1" fmla="*/ 2 h 112"/>
                <a:gd name="T2" fmla="*/ 60 w 78"/>
                <a:gd name="T3" fmla="*/ 0 h 112"/>
                <a:gd name="T4" fmla="*/ 46 w 78"/>
                <a:gd name="T5" fmla="*/ 8 h 112"/>
                <a:gd name="T6" fmla="*/ 1 w 78"/>
                <a:gd name="T7" fmla="*/ 85 h 112"/>
                <a:gd name="T8" fmla="*/ 0 w 78"/>
                <a:gd name="T9" fmla="*/ 88 h 112"/>
                <a:gd name="T10" fmla="*/ 1 w 78"/>
                <a:gd name="T11" fmla="*/ 106 h 112"/>
                <a:gd name="T12" fmla="*/ 4 w 78"/>
                <a:gd name="T13" fmla="*/ 112 h 112"/>
                <a:gd name="T14" fmla="*/ 8 w 78"/>
                <a:gd name="T15" fmla="*/ 112 h 112"/>
                <a:gd name="T16" fmla="*/ 11 w 78"/>
                <a:gd name="T17" fmla="*/ 112 h 112"/>
                <a:gd name="T18" fmla="*/ 27 w 78"/>
                <a:gd name="T19" fmla="*/ 103 h 112"/>
                <a:gd name="T20" fmla="*/ 29 w 78"/>
                <a:gd name="T21" fmla="*/ 101 h 112"/>
                <a:gd name="T22" fmla="*/ 74 w 78"/>
                <a:gd name="T23" fmla="*/ 24 h 112"/>
                <a:gd name="T24" fmla="*/ 68 w 78"/>
                <a:gd name="T25" fmla="*/ 2 h 112"/>
                <a:gd name="T26" fmla="*/ 62 w 78"/>
                <a:gd name="T27" fmla="*/ 17 h 112"/>
                <a:gd name="T28" fmla="*/ 18 w 78"/>
                <a:gd name="T29" fmla="*/ 92 h 112"/>
                <a:gd name="T30" fmla="*/ 14 w 78"/>
                <a:gd name="T31" fmla="*/ 94 h 112"/>
                <a:gd name="T32" fmla="*/ 14 w 78"/>
                <a:gd name="T33" fmla="*/ 90 h 112"/>
                <a:gd name="T34" fmla="*/ 57 w 78"/>
                <a:gd name="T35" fmla="*/ 15 h 112"/>
                <a:gd name="T36" fmla="*/ 61 w 78"/>
                <a:gd name="T37" fmla="*/ 14 h 112"/>
                <a:gd name="T38" fmla="*/ 62 w 78"/>
                <a:gd name="T39" fmla="*/ 1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8" h="112">
                  <a:moveTo>
                    <a:pt x="68" y="2"/>
                  </a:moveTo>
                  <a:cubicBezTo>
                    <a:pt x="65" y="1"/>
                    <a:pt x="62" y="0"/>
                    <a:pt x="60" y="0"/>
                  </a:cubicBezTo>
                  <a:cubicBezTo>
                    <a:pt x="54" y="0"/>
                    <a:pt x="48" y="3"/>
                    <a:pt x="46" y="8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6"/>
                    <a:pt x="0" y="87"/>
                    <a:pt x="0" y="88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1" y="108"/>
                    <a:pt x="2" y="110"/>
                    <a:pt x="4" y="112"/>
                  </a:cubicBezTo>
                  <a:cubicBezTo>
                    <a:pt x="5" y="112"/>
                    <a:pt x="7" y="112"/>
                    <a:pt x="8" y="112"/>
                  </a:cubicBezTo>
                  <a:cubicBezTo>
                    <a:pt x="9" y="112"/>
                    <a:pt x="10" y="112"/>
                    <a:pt x="11" y="112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8" y="103"/>
                    <a:pt x="29" y="102"/>
                    <a:pt x="29" y="101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8" y="16"/>
                    <a:pt x="75" y="7"/>
                    <a:pt x="68" y="2"/>
                  </a:cubicBezTo>
                  <a:moveTo>
                    <a:pt x="62" y="17"/>
                  </a:moveTo>
                  <a:cubicBezTo>
                    <a:pt x="18" y="92"/>
                    <a:pt x="18" y="92"/>
                    <a:pt x="18" y="9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0"/>
                    <a:pt x="14" y="90"/>
                    <a:pt x="14" y="90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8" y="14"/>
                    <a:pt x="60" y="13"/>
                    <a:pt x="61" y="14"/>
                  </a:cubicBezTo>
                  <a:cubicBezTo>
                    <a:pt x="62" y="15"/>
                    <a:pt x="62" y="16"/>
                    <a:pt x="62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12" name="Freeform 36"/>
            <p:cNvSpPr/>
            <p:nvPr/>
          </p:nvSpPr>
          <p:spPr bwMode="auto">
            <a:xfrm>
              <a:off x="24" y="46"/>
              <a:ext cx="49" cy="14"/>
            </a:xfrm>
            <a:custGeom>
              <a:avLst/>
              <a:gdLst>
                <a:gd name="T0" fmla="*/ 48 w 48"/>
                <a:gd name="T1" fmla="*/ 7 h 14"/>
                <a:gd name="T2" fmla="*/ 42 w 48"/>
                <a:gd name="T3" fmla="*/ 0 h 14"/>
                <a:gd name="T4" fmla="*/ 7 w 48"/>
                <a:gd name="T5" fmla="*/ 0 h 14"/>
                <a:gd name="T6" fmla="*/ 0 w 48"/>
                <a:gd name="T7" fmla="*/ 7 h 14"/>
                <a:gd name="T8" fmla="*/ 7 w 48"/>
                <a:gd name="T9" fmla="*/ 14 h 14"/>
                <a:gd name="T10" fmla="*/ 42 w 48"/>
                <a:gd name="T11" fmla="*/ 14 h 14"/>
                <a:gd name="T12" fmla="*/ 48 w 48"/>
                <a:gd name="T1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">
                  <a:moveTo>
                    <a:pt x="48" y="7"/>
                  </a:moveTo>
                  <a:cubicBezTo>
                    <a:pt x="48" y="3"/>
                    <a:pt x="45" y="0"/>
                    <a:pt x="4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5" y="14"/>
                    <a:pt x="48" y="11"/>
                    <a:pt x="48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13" name="Freeform 37"/>
            <p:cNvSpPr/>
            <p:nvPr/>
          </p:nvSpPr>
          <p:spPr bwMode="auto">
            <a:xfrm>
              <a:off x="24" y="73"/>
              <a:ext cx="32" cy="15"/>
            </a:xfrm>
            <a:custGeom>
              <a:avLst/>
              <a:gdLst>
                <a:gd name="T0" fmla="*/ 7 w 31"/>
                <a:gd name="T1" fmla="*/ 0 h 14"/>
                <a:gd name="T2" fmla="*/ 0 w 31"/>
                <a:gd name="T3" fmla="*/ 7 h 14"/>
                <a:gd name="T4" fmla="*/ 7 w 31"/>
                <a:gd name="T5" fmla="*/ 14 h 14"/>
                <a:gd name="T6" fmla="*/ 24 w 31"/>
                <a:gd name="T7" fmla="*/ 14 h 14"/>
                <a:gd name="T8" fmla="*/ 31 w 31"/>
                <a:gd name="T9" fmla="*/ 7 h 14"/>
                <a:gd name="T10" fmla="*/ 24 w 31"/>
                <a:gd name="T11" fmla="*/ 0 h 14"/>
                <a:gd name="T12" fmla="*/ 7 w 31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8" y="14"/>
                    <a:pt x="31" y="11"/>
                    <a:pt x="31" y="7"/>
                  </a:cubicBezTo>
                  <a:cubicBezTo>
                    <a:pt x="31" y="3"/>
                    <a:pt x="28" y="0"/>
                    <a:pt x="24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4614" name="Freeform 38"/>
          <p:cNvSpPr>
            <a:spLocks noEditPoints="1"/>
          </p:cNvSpPr>
          <p:nvPr/>
        </p:nvSpPr>
        <p:spPr bwMode="auto">
          <a:xfrm flipH="1">
            <a:off x="7588186" y="1946875"/>
            <a:ext cx="301625" cy="242964"/>
          </a:xfrm>
          <a:custGeom>
            <a:avLst/>
            <a:gdLst>
              <a:gd name="T0" fmla="*/ 154 w 160"/>
              <a:gd name="T1" fmla="*/ 12 h 109"/>
              <a:gd name="T2" fmla="*/ 139 w 160"/>
              <a:gd name="T3" fmla="*/ 6 h 109"/>
              <a:gd name="T4" fmla="*/ 123 w 160"/>
              <a:gd name="T5" fmla="*/ 12 h 109"/>
              <a:gd name="T6" fmla="*/ 117 w 160"/>
              <a:gd name="T7" fmla="*/ 27 h 109"/>
              <a:gd name="T8" fmla="*/ 119 w 160"/>
              <a:gd name="T9" fmla="*/ 36 h 109"/>
              <a:gd name="T10" fmla="*/ 93 w 160"/>
              <a:gd name="T11" fmla="*/ 60 h 109"/>
              <a:gd name="T12" fmla="*/ 79 w 160"/>
              <a:gd name="T13" fmla="*/ 56 h 109"/>
              <a:gd name="T14" fmla="*/ 66 w 160"/>
              <a:gd name="T15" fmla="*/ 59 h 109"/>
              <a:gd name="T16" fmla="*/ 47 w 160"/>
              <a:gd name="T17" fmla="*/ 37 h 109"/>
              <a:gd name="T18" fmla="*/ 43 w 160"/>
              <a:gd name="T19" fmla="*/ 7 h 109"/>
              <a:gd name="T20" fmla="*/ 25 w 160"/>
              <a:gd name="T21" fmla="*/ 0 h 109"/>
              <a:gd name="T22" fmla="*/ 8 w 160"/>
              <a:gd name="T23" fmla="*/ 7 h 109"/>
              <a:gd name="T24" fmla="*/ 0 w 160"/>
              <a:gd name="T25" fmla="*/ 24 h 109"/>
              <a:gd name="T26" fmla="*/ 8 w 160"/>
              <a:gd name="T27" fmla="*/ 42 h 109"/>
              <a:gd name="T28" fmla="*/ 25 w 160"/>
              <a:gd name="T29" fmla="*/ 49 h 109"/>
              <a:gd name="T30" fmla="*/ 37 w 160"/>
              <a:gd name="T31" fmla="*/ 46 h 109"/>
              <a:gd name="T32" fmla="*/ 56 w 160"/>
              <a:gd name="T33" fmla="*/ 69 h 109"/>
              <a:gd name="T34" fmla="*/ 60 w 160"/>
              <a:gd name="T35" fmla="*/ 102 h 109"/>
              <a:gd name="T36" fmla="*/ 79 w 160"/>
              <a:gd name="T37" fmla="*/ 109 h 109"/>
              <a:gd name="T38" fmla="*/ 98 w 160"/>
              <a:gd name="T39" fmla="*/ 102 h 109"/>
              <a:gd name="T40" fmla="*/ 102 w 160"/>
              <a:gd name="T41" fmla="*/ 69 h 109"/>
              <a:gd name="T42" fmla="*/ 129 w 160"/>
              <a:gd name="T43" fmla="*/ 46 h 109"/>
              <a:gd name="T44" fmla="*/ 139 w 160"/>
              <a:gd name="T45" fmla="*/ 49 h 109"/>
              <a:gd name="T46" fmla="*/ 154 w 160"/>
              <a:gd name="T47" fmla="*/ 43 h 109"/>
              <a:gd name="T48" fmla="*/ 160 w 160"/>
              <a:gd name="T49" fmla="*/ 27 h 109"/>
              <a:gd name="T50" fmla="*/ 154 w 160"/>
              <a:gd name="T51" fmla="*/ 12 h 109"/>
              <a:gd name="T52" fmla="*/ 17 w 160"/>
              <a:gd name="T53" fmla="*/ 32 h 109"/>
              <a:gd name="T54" fmla="*/ 14 w 160"/>
              <a:gd name="T55" fmla="*/ 24 h 109"/>
              <a:gd name="T56" fmla="*/ 17 w 160"/>
              <a:gd name="T57" fmla="*/ 17 h 109"/>
              <a:gd name="T58" fmla="*/ 25 w 160"/>
              <a:gd name="T59" fmla="*/ 13 h 109"/>
              <a:gd name="T60" fmla="*/ 33 w 160"/>
              <a:gd name="T61" fmla="*/ 17 h 109"/>
              <a:gd name="T62" fmla="*/ 33 w 160"/>
              <a:gd name="T63" fmla="*/ 32 h 109"/>
              <a:gd name="T64" fmla="*/ 17 w 160"/>
              <a:gd name="T65" fmla="*/ 32 h 109"/>
              <a:gd name="T66" fmla="*/ 144 w 160"/>
              <a:gd name="T67" fmla="*/ 33 h 109"/>
              <a:gd name="T68" fmla="*/ 133 w 160"/>
              <a:gd name="T69" fmla="*/ 33 h 109"/>
              <a:gd name="T70" fmla="*/ 131 w 160"/>
              <a:gd name="T71" fmla="*/ 27 h 109"/>
              <a:gd name="T72" fmla="*/ 133 w 160"/>
              <a:gd name="T73" fmla="*/ 22 h 109"/>
              <a:gd name="T74" fmla="*/ 139 w 160"/>
              <a:gd name="T75" fmla="*/ 20 h 109"/>
              <a:gd name="T76" fmla="*/ 144 w 160"/>
              <a:gd name="T77" fmla="*/ 22 h 109"/>
              <a:gd name="T78" fmla="*/ 146 w 160"/>
              <a:gd name="T79" fmla="*/ 27 h 109"/>
              <a:gd name="T80" fmla="*/ 144 w 160"/>
              <a:gd name="T81" fmla="*/ 3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" h="109">
                <a:moveTo>
                  <a:pt x="154" y="12"/>
                </a:moveTo>
                <a:cubicBezTo>
                  <a:pt x="150" y="8"/>
                  <a:pt x="144" y="6"/>
                  <a:pt x="139" y="6"/>
                </a:cubicBezTo>
                <a:cubicBezTo>
                  <a:pt x="133" y="6"/>
                  <a:pt x="127" y="8"/>
                  <a:pt x="123" y="12"/>
                </a:cubicBezTo>
                <a:cubicBezTo>
                  <a:pt x="119" y="16"/>
                  <a:pt x="117" y="22"/>
                  <a:pt x="117" y="27"/>
                </a:cubicBezTo>
                <a:cubicBezTo>
                  <a:pt x="117" y="31"/>
                  <a:pt x="118" y="34"/>
                  <a:pt x="119" y="36"/>
                </a:cubicBezTo>
                <a:cubicBezTo>
                  <a:pt x="93" y="60"/>
                  <a:pt x="93" y="60"/>
                  <a:pt x="93" y="60"/>
                </a:cubicBezTo>
                <a:cubicBezTo>
                  <a:pt x="89" y="57"/>
                  <a:pt x="84" y="56"/>
                  <a:pt x="79" y="56"/>
                </a:cubicBezTo>
                <a:cubicBezTo>
                  <a:pt x="74" y="56"/>
                  <a:pt x="70" y="57"/>
                  <a:pt x="66" y="59"/>
                </a:cubicBezTo>
                <a:cubicBezTo>
                  <a:pt x="47" y="37"/>
                  <a:pt x="47" y="37"/>
                  <a:pt x="47" y="37"/>
                </a:cubicBezTo>
                <a:cubicBezTo>
                  <a:pt x="52" y="27"/>
                  <a:pt x="51" y="15"/>
                  <a:pt x="43" y="7"/>
                </a:cubicBezTo>
                <a:cubicBezTo>
                  <a:pt x="38" y="2"/>
                  <a:pt x="32" y="0"/>
                  <a:pt x="25" y="0"/>
                </a:cubicBezTo>
                <a:cubicBezTo>
                  <a:pt x="19" y="0"/>
                  <a:pt x="12" y="2"/>
                  <a:pt x="8" y="7"/>
                </a:cubicBezTo>
                <a:cubicBezTo>
                  <a:pt x="3" y="12"/>
                  <a:pt x="0" y="18"/>
                  <a:pt x="0" y="24"/>
                </a:cubicBezTo>
                <a:cubicBezTo>
                  <a:pt x="0" y="31"/>
                  <a:pt x="3" y="37"/>
                  <a:pt x="8" y="42"/>
                </a:cubicBezTo>
                <a:cubicBezTo>
                  <a:pt x="12" y="47"/>
                  <a:pt x="19" y="49"/>
                  <a:pt x="25" y="49"/>
                </a:cubicBezTo>
                <a:cubicBezTo>
                  <a:pt x="29" y="49"/>
                  <a:pt x="33" y="48"/>
                  <a:pt x="37" y="46"/>
                </a:cubicBezTo>
                <a:cubicBezTo>
                  <a:pt x="56" y="69"/>
                  <a:pt x="56" y="69"/>
                  <a:pt x="56" y="69"/>
                </a:cubicBezTo>
                <a:cubicBezTo>
                  <a:pt x="50" y="79"/>
                  <a:pt x="51" y="93"/>
                  <a:pt x="60" y="102"/>
                </a:cubicBezTo>
                <a:cubicBezTo>
                  <a:pt x="65" y="107"/>
                  <a:pt x="72" y="109"/>
                  <a:pt x="79" y="109"/>
                </a:cubicBezTo>
                <a:cubicBezTo>
                  <a:pt x="86" y="109"/>
                  <a:pt x="93" y="107"/>
                  <a:pt x="98" y="102"/>
                </a:cubicBezTo>
                <a:cubicBezTo>
                  <a:pt x="107" y="93"/>
                  <a:pt x="108" y="80"/>
                  <a:pt x="102" y="69"/>
                </a:cubicBezTo>
                <a:cubicBezTo>
                  <a:pt x="129" y="46"/>
                  <a:pt x="129" y="46"/>
                  <a:pt x="129" y="46"/>
                </a:cubicBezTo>
                <a:cubicBezTo>
                  <a:pt x="132" y="48"/>
                  <a:pt x="135" y="49"/>
                  <a:pt x="139" y="49"/>
                </a:cubicBezTo>
                <a:cubicBezTo>
                  <a:pt x="144" y="49"/>
                  <a:pt x="150" y="47"/>
                  <a:pt x="154" y="43"/>
                </a:cubicBezTo>
                <a:cubicBezTo>
                  <a:pt x="158" y="38"/>
                  <a:pt x="160" y="33"/>
                  <a:pt x="160" y="27"/>
                </a:cubicBezTo>
                <a:cubicBezTo>
                  <a:pt x="160" y="22"/>
                  <a:pt x="158" y="16"/>
                  <a:pt x="154" y="12"/>
                </a:cubicBezTo>
                <a:moveTo>
                  <a:pt x="17" y="32"/>
                </a:moveTo>
                <a:cubicBezTo>
                  <a:pt x="15" y="30"/>
                  <a:pt x="14" y="27"/>
                  <a:pt x="14" y="24"/>
                </a:cubicBezTo>
                <a:cubicBezTo>
                  <a:pt x="14" y="21"/>
                  <a:pt x="15" y="19"/>
                  <a:pt x="17" y="17"/>
                </a:cubicBezTo>
                <a:cubicBezTo>
                  <a:pt x="20" y="14"/>
                  <a:pt x="22" y="13"/>
                  <a:pt x="25" y="13"/>
                </a:cubicBezTo>
                <a:cubicBezTo>
                  <a:pt x="28" y="13"/>
                  <a:pt x="31" y="14"/>
                  <a:pt x="33" y="17"/>
                </a:cubicBezTo>
                <a:cubicBezTo>
                  <a:pt x="38" y="21"/>
                  <a:pt x="38" y="28"/>
                  <a:pt x="33" y="32"/>
                </a:cubicBezTo>
                <a:cubicBezTo>
                  <a:pt x="29" y="37"/>
                  <a:pt x="22" y="37"/>
                  <a:pt x="17" y="32"/>
                </a:cubicBezTo>
                <a:moveTo>
                  <a:pt x="144" y="33"/>
                </a:moveTo>
                <a:cubicBezTo>
                  <a:pt x="141" y="36"/>
                  <a:pt x="136" y="36"/>
                  <a:pt x="133" y="33"/>
                </a:cubicBezTo>
                <a:cubicBezTo>
                  <a:pt x="132" y="31"/>
                  <a:pt x="131" y="29"/>
                  <a:pt x="131" y="27"/>
                </a:cubicBezTo>
                <a:cubicBezTo>
                  <a:pt x="131" y="25"/>
                  <a:pt x="132" y="23"/>
                  <a:pt x="133" y="22"/>
                </a:cubicBezTo>
                <a:cubicBezTo>
                  <a:pt x="135" y="20"/>
                  <a:pt x="137" y="20"/>
                  <a:pt x="139" y="20"/>
                </a:cubicBezTo>
                <a:cubicBezTo>
                  <a:pt x="141" y="20"/>
                  <a:pt x="143" y="20"/>
                  <a:pt x="144" y="22"/>
                </a:cubicBezTo>
                <a:cubicBezTo>
                  <a:pt x="146" y="23"/>
                  <a:pt x="146" y="25"/>
                  <a:pt x="146" y="27"/>
                </a:cubicBezTo>
                <a:cubicBezTo>
                  <a:pt x="146" y="29"/>
                  <a:pt x="146" y="31"/>
                  <a:pt x="144" y="3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615" name="Rectangle 39"/>
          <p:cNvSpPr>
            <a:spLocks noChangeArrowheads="1"/>
          </p:cNvSpPr>
          <p:nvPr/>
        </p:nvSpPr>
        <p:spPr bwMode="auto">
          <a:xfrm>
            <a:off x="6300789" y="2242242"/>
            <a:ext cx="259238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按系统要求输入或选择岗位信息，系统会匹配出匹配度高的简历</a:t>
            </a:r>
          </a:p>
        </p:txBody>
      </p:sp>
      <p:sp>
        <p:nvSpPr>
          <p:cNvPr id="24616" name="Text Box 40"/>
          <p:cNvSpPr txBox="1">
            <a:spLocks noChangeArrowheads="1"/>
          </p:cNvSpPr>
          <p:nvPr/>
        </p:nvSpPr>
        <p:spPr bwMode="auto">
          <a:xfrm>
            <a:off x="6300788" y="1823013"/>
            <a:ext cx="121058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chemeClr val="accent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人岗匹配</a:t>
            </a:r>
            <a:endParaRPr lang="zh-CN" altLang="zh-CN" sz="2000" b="1">
              <a:solidFill>
                <a:schemeClr val="accent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617" name="Rectangle 41"/>
          <p:cNvSpPr>
            <a:spLocks noChangeArrowheads="1"/>
          </p:cNvSpPr>
          <p:nvPr/>
        </p:nvSpPr>
        <p:spPr bwMode="auto">
          <a:xfrm>
            <a:off x="6300789" y="3557097"/>
            <a:ext cx="259238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展示个人简历的基本信息和人物画像，展示统计信息的可视化信息</a:t>
            </a:r>
          </a:p>
        </p:txBody>
      </p:sp>
      <p:sp>
        <p:nvSpPr>
          <p:cNvPr id="24618" name="Text Box 42"/>
          <p:cNvSpPr txBox="1">
            <a:spLocks noChangeArrowheads="1"/>
          </p:cNvSpPr>
          <p:nvPr/>
        </p:nvSpPr>
        <p:spPr bwMode="auto">
          <a:xfrm>
            <a:off x="6365775" y="3139964"/>
            <a:ext cx="121058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chemeClr val="accent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信息展示</a:t>
            </a:r>
            <a:endParaRPr lang="zh-CN" altLang="zh-CN" sz="2000" b="1">
              <a:solidFill>
                <a:schemeClr val="accent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619" name="Rectangle 43"/>
          <p:cNvSpPr>
            <a:spLocks noChangeArrowheads="1"/>
          </p:cNvSpPr>
          <p:nvPr/>
        </p:nvSpPr>
        <p:spPr bwMode="auto">
          <a:xfrm>
            <a:off x="250825" y="3557097"/>
            <a:ext cx="259238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/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提取出候选者的基本信息，教育信息，工作信息，以及技能信息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620" name="Text Box 44"/>
          <p:cNvSpPr txBox="1">
            <a:spLocks noChangeArrowheads="1"/>
          </p:cNvSpPr>
          <p:nvPr/>
        </p:nvSpPr>
        <p:spPr bwMode="auto">
          <a:xfrm>
            <a:off x="1481115" y="3147428"/>
            <a:ext cx="121058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zh-CN" altLang="en-US" sz="2000" b="1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简历解析</a:t>
            </a:r>
            <a:endParaRPr lang="zh-CN" altLang="zh-CN" sz="2000" b="1">
              <a:solidFill>
                <a:schemeClr val="accent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4621" name="Group 45"/>
          <p:cNvGrpSpPr/>
          <p:nvPr/>
        </p:nvGrpSpPr>
        <p:grpSpPr bwMode="auto">
          <a:xfrm flipH="1">
            <a:off x="7634223" y="3238939"/>
            <a:ext cx="209550" cy="257254"/>
            <a:chOff x="0" y="0"/>
            <a:chExt cx="134" cy="163"/>
          </a:xfrm>
          <a:solidFill>
            <a:schemeClr val="accent4"/>
          </a:solidFill>
        </p:grpSpPr>
        <p:sp>
          <p:nvSpPr>
            <p:cNvPr id="24622" name="Freeform 46"/>
            <p:cNvSpPr>
              <a:spLocks noEditPoints="1"/>
            </p:cNvSpPr>
            <p:nvPr/>
          </p:nvSpPr>
          <p:spPr bwMode="auto">
            <a:xfrm>
              <a:off x="0" y="0"/>
              <a:ext cx="134" cy="163"/>
            </a:xfrm>
            <a:custGeom>
              <a:avLst/>
              <a:gdLst>
                <a:gd name="T0" fmla="*/ 0 w 134"/>
                <a:gd name="T1" fmla="*/ 0 h 163"/>
                <a:gd name="T2" fmla="*/ 0 w 134"/>
                <a:gd name="T3" fmla="*/ 163 h 163"/>
                <a:gd name="T4" fmla="*/ 92 w 134"/>
                <a:gd name="T5" fmla="*/ 163 h 163"/>
                <a:gd name="T6" fmla="*/ 134 w 134"/>
                <a:gd name="T7" fmla="*/ 121 h 163"/>
                <a:gd name="T8" fmla="*/ 134 w 134"/>
                <a:gd name="T9" fmla="*/ 0 h 163"/>
                <a:gd name="T10" fmla="*/ 0 w 134"/>
                <a:gd name="T11" fmla="*/ 0 h 163"/>
                <a:gd name="T12" fmla="*/ 14 w 134"/>
                <a:gd name="T13" fmla="*/ 14 h 163"/>
                <a:gd name="T14" fmla="*/ 120 w 134"/>
                <a:gd name="T15" fmla="*/ 14 h 163"/>
                <a:gd name="T16" fmla="*/ 120 w 134"/>
                <a:gd name="T17" fmla="*/ 112 h 163"/>
                <a:gd name="T18" fmla="*/ 83 w 134"/>
                <a:gd name="T19" fmla="*/ 112 h 163"/>
                <a:gd name="T20" fmla="*/ 83 w 134"/>
                <a:gd name="T21" fmla="*/ 150 h 163"/>
                <a:gd name="T22" fmla="*/ 14 w 134"/>
                <a:gd name="T23" fmla="*/ 150 h 163"/>
                <a:gd name="T24" fmla="*/ 14 w 134"/>
                <a:gd name="T25" fmla="*/ 14 h 163"/>
                <a:gd name="T26" fmla="*/ 111 w 134"/>
                <a:gd name="T27" fmla="*/ 125 h 163"/>
                <a:gd name="T28" fmla="*/ 96 w 134"/>
                <a:gd name="T29" fmla="*/ 140 h 163"/>
                <a:gd name="T30" fmla="*/ 96 w 134"/>
                <a:gd name="T31" fmla="*/ 125 h 163"/>
                <a:gd name="T32" fmla="*/ 111 w 134"/>
                <a:gd name="T33" fmla="*/ 12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63">
                  <a:moveTo>
                    <a:pt x="0" y="0"/>
                  </a:moveTo>
                  <a:lnTo>
                    <a:pt x="0" y="163"/>
                  </a:lnTo>
                  <a:lnTo>
                    <a:pt x="92" y="163"/>
                  </a:lnTo>
                  <a:lnTo>
                    <a:pt x="134" y="121"/>
                  </a:lnTo>
                  <a:lnTo>
                    <a:pt x="134" y="0"/>
                  </a:lnTo>
                  <a:lnTo>
                    <a:pt x="0" y="0"/>
                  </a:lnTo>
                  <a:close/>
                  <a:moveTo>
                    <a:pt x="14" y="14"/>
                  </a:moveTo>
                  <a:lnTo>
                    <a:pt x="120" y="14"/>
                  </a:lnTo>
                  <a:lnTo>
                    <a:pt x="120" y="112"/>
                  </a:lnTo>
                  <a:lnTo>
                    <a:pt x="83" y="112"/>
                  </a:lnTo>
                  <a:lnTo>
                    <a:pt x="83" y="150"/>
                  </a:lnTo>
                  <a:lnTo>
                    <a:pt x="14" y="150"/>
                  </a:lnTo>
                  <a:lnTo>
                    <a:pt x="14" y="14"/>
                  </a:lnTo>
                  <a:close/>
                  <a:moveTo>
                    <a:pt x="111" y="125"/>
                  </a:moveTo>
                  <a:lnTo>
                    <a:pt x="96" y="140"/>
                  </a:lnTo>
                  <a:lnTo>
                    <a:pt x="96" y="125"/>
                  </a:lnTo>
                  <a:lnTo>
                    <a:pt x="111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23" name="Rectangle 47"/>
            <p:cNvSpPr>
              <a:spLocks noChangeArrowheads="1"/>
            </p:cNvSpPr>
            <p:nvPr/>
          </p:nvSpPr>
          <p:spPr bwMode="auto">
            <a:xfrm>
              <a:off x="37" y="44"/>
              <a:ext cx="59" cy="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624" name="Rectangle 48"/>
            <p:cNvSpPr>
              <a:spLocks noChangeArrowheads="1"/>
            </p:cNvSpPr>
            <p:nvPr/>
          </p:nvSpPr>
          <p:spPr bwMode="auto">
            <a:xfrm>
              <a:off x="37" y="83"/>
              <a:ext cx="38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4625" name="Rectangle 49"/>
          <p:cNvSpPr>
            <a:spLocks noChangeArrowheads="1"/>
          </p:cNvSpPr>
          <p:nvPr/>
        </p:nvSpPr>
        <p:spPr bwMode="auto">
          <a:xfrm>
            <a:off x="250825" y="2248594"/>
            <a:ext cx="259238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/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支持上传各种类型的文件，同时分别支持单文件上传和多文件上传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626" name="Text Box 50"/>
          <p:cNvSpPr txBox="1">
            <a:spLocks noChangeArrowheads="1"/>
          </p:cNvSpPr>
          <p:nvPr/>
        </p:nvSpPr>
        <p:spPr bwMode="auto">
          <a:xfrm>
            <a:off x="1440383" y="1838925"/>
            <a:ext cx="121058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zh-CN" altLang="en-US" sz="2000" b="1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文件上传</a:t>
            </a:r>
            <a:endParaRPr lang="zh-CN" altLang="zh-CN" sz="2000" b="1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627" name="Freeform 51"/>
          <p:cNvSpPr>
            <a:spLocks noEditPoints="1"/>
          </p:cNvSpPr>
          <p:nvPr/>
        </p:nvSpPr>
        <p:spPr bwMode="auto">
          <a:xfrm>
            <a:off x="1111675" y="1927026"/>
            <a:ext cx="233362" cy="242962"/>
          </a:xfrm>
          <a:custGeom>
            <a:avLst/>
            <a:gdLst>
              <a:gd name="T0" fmla="*/ 123 w 144"/>
              <a:gd name="T1" fmla="*/ 21 h 151"/>
              <a:gd name="T2" fmla="*/ 127 w 144"/>
              <a:gd name="T3" fmla="*/ 119 h 151"/>
              <a:gd name="T4" fmla="*/ 133 w 144"/>
              <a:gd name="T5" fmla="*/ 76 h 151"/>
              <a:gd name="T6" fmla="*/ 108 w 144"/>
              <a:gd name="T7" fmla="*/ 101 h 151"/>
              <a:gd name="T8" fmla="*/ 105 w 144"/>
              <a:gd name="T9" fmla="*/ 76 h 151"/>
              <a:gd name="T10" fmla="*/ 42 w 144"/>
              <a:gd name="T11" fmla="*/ 100 h 151"/>
              <a:gd name="T12" fmla="*/ 32 w 144"/>
              <a:gd name="T13" fmla="*/ 76 h 151"/>
              <a:gd name="T14" fmla="*/ 25 w 144"/>
              <a:gd name="T15" fmla="*/ 112 h 151"/>
              <a:gd name="T16" fmla="*/ 0 w 144"/>
              <a:gd name="T17" fmla="*/ 72 h 151"/>
              <a:gd name="T18" fmla="*/ 72 w 144"/>
              <a:gd name="T19" fmla="*/ 0 h 151"/>
              <a:gd name="T20" fmla="*/ 94 w 144"/>
              <a:gd name="T21" fmla="*/ 131 h 151"/>
              <a:gd name="T22" fmla="*/ 88 w 144"/>
              <a:gd name="T23" fmla="*/ 151 h 151"/>
              <a:gd name="T24" fmla="*/ 56 w 144"/>
              <a:gd name="T25" fmla="*/ 151 h 151"/>
              <a:gd name="T26" fmla="*/ 50 w 144"/>
              <a:gd name="T27" fmla="*/ 146 h 151"/>
              <a:gd name="T28" fmla="*/ 33 w 144"/>
              <a:gd name="T29" fmla="*/ 131 h 151"/>
              <a:gd name="T30" fmla="*/ 29 w 144"/>
              <a:gd name="T31" fmla="*/ 121 h 151"/>
              <a:gd name="T32" fmla="*/ 76 w 144"/>
              <a:gd name="T33" fmla="*/ 83 h 151"/>
              <a:gd name="T34" fmla="*/ 115 w 144"/>
              <a:gd name="T35" fmla="*/ 121 h 151"/>
              <a:gd name="T36" fmla="*/ 111 w 144"/>
              <a:gd name="T37" fmla="*/ 131 h 151"/>
              <a:gd name="T38" fmla="*/ 94 w 144"/>
              <a:gd name="T39" fmla="*/ 131 h 151"/>
              <a:gd name="T40" fmla="*/ 83 w 144"/>
              <a:gd name="T41" fmla="*/ 140 h 151"/>
              <a:gd name="T42" fmla="*/ 83 w 144"/>
              <a:gd name="T43" fmla="*/ 125 h 151"/>
              <a:gd name="T44" fmla="*/ 97 w 144"/>
              <a:gd name="T45" fmla="*/ 120 h 151"/>
              <a:gd name="T46" fmla="*/ 47 w 144"/>
              <a:gd name="T47" fmla="*/ 120 h 151"/>
              <a:gd name="T48" fmla="*/ 56 w 144"/>
              <a:gd name="T49" fmla="*/ 120 h 151"/>
              <a:gd name="T50" fmla="*/ 61 w 144"/>
              <a:gd name="T51" fmla="*/ 140 h 151"/>
              <a:gd name="T52" fmla="*/ 115 w 144"/>
              <a:gd name="T53" fmla="*/ 29 h 151"/>
              <a:gd name="T54" fmla="*/ 114 w 144"/>
              <a:gd name="T55" fmla="*/ 28 h 151"/>
              <a:gd name="T56" fmla="*/ 112 w 144"/>
              <a:gd name="T57" fmla="*/ 69 h 151"/>
              <a:gd name="T58" fmla="*/ 115 w 144"/>
              <a:gd name="T59" fmla="*/ 29 h 151"/>
              <a:gd name="T60" fmla="*/ 108 w 144"/>
              <a:gd name="T61" fmla="*/ 23 h 151"/>
              <a:gd name="T62" fmla="*/ 101 w 144"/>
              <a:gd name="T63" fmla="*/ 24 h 151"/>
              <a:gd name="T64" fmla="*/ 108 w 144"/>
              <a:gd name="T65" fmla="*/ 23 h 151"/>
              <a:gd name="T66" fmla="*/ 82 w 144"/>
              <a:gd name="T67" fmla="*/ 12 h 151"/>
              <a:gd name="T68" fmla="*/ 75 w 144"/>
              <a:gd name="T69" fmla="*/ 35 h 151"/>
              <a:gd name="T70" fmla="*/ 96 w 144"/>
              <a:gd name="T71" fmla="*/ 30 h 151"/>
              <a:gd name="T72" fmla="*/ 82 w 144"/>
              <a:gd name="T73" fmla="*/ 12 h 151"/>
              <a:gd name="T74" fmla="*/ 69 w 144"/>
              <a:gd name="T75" fmla="*/ 12 h 151"/>
              <a:gd name="T76" fmla="*/ 49 w 144"/>
              <a:gd name="T77" fmla="*/ 27 h 151"/>
              <a:gd name="T78" fmla="*/ 50 w 144"/>
              <a:gd name="T79" fmla="*/ 31 h 151"/>
              <a:gd name="T80" fmla="*/ 69 w 144"/>
              <a:gd name="T81" fmla="*/ 12 h 151"/>
              <a:gd name="T82" fmla="*/ 48 w 144"/>
              <a:gd name="T83" fmla="*/ 16 h 151"/>
              <a:gd name="T84" fmla="*/ 41 w 144"/>
              <a:gd name="T85" fmla="*/ 27 h 151"/>
              <a:gd name="T86" fmla="*/ 48 w 144"/>
              <a:gd name="T87" fmla="*/ 16 h 151"/>
              <a:gd name="T88" fmla="*/ 30 w 144"/>
              <a:gd name="T89" fmla="*/ 28 h 151"/>
              <a:gd name="T90" fmla="*/ 11 w 144"/>
              <a:gd name="T91" fmla="*/ 69 h 151"/>
              <a:gd name="T92" fmla="*/ 39 w 144"/>
              <a:gd name="T93" fmla="*/ 33 h 151"/>
              <a:gd name="T94" fmla="*/ 99 w 144"/>
              <a:gd name="T95" fmla="*/ 36 h 151"/>
              <a:gd name="T96" fmla="*/ 96 w 144"/>
              <a:gd name="T97" fmla="*/ 37 h 151"/>
              <a:gd name="T98" fmla="*/ 75 w 144"/>
              <a:gd name="T99" fmla="*/ 69 h 151"/>
              <a:gd name="T100" fmla="*/ 99 w 144"/>
              <a:gd name="T101" fmla="*/ 36 h 151"/>
              <a:gd name="T102" fmla="*/ 69 w 144"/>
              <a:gd name="T103" fmla="*/ 42 h 151"/>
              <a:gd name="T104" fmla="*/ 45 w 144"/>
              <a:gd name="T105" fmla="*/ 36 h 151"/>
              <a:gd name="T106" fmla="*/ 69 w 144"/>
              <a:gd name="T107" fmla="*/ 69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4" h="151">
                <a:moveTo>
                  <a:pt x="72" y="0"/>
                </a:moveTo>
                <a:cubicBezTo>
                  <a:pt x="92" y="0"/>
                  <a:pt x="110" y="8"/>
                  <a:pt x="123" y="21"/>
                </a:cubicBezTo>
                <a:cubicBezTo>
                  <a:pt x="136" y="34"/>
                  <a:pt x="144" y="53"/>
                  <a:pt x="144" y="72"/>
                </a:cubicBezTo>
                <a:cubicBezTo>
                  <a:pt x="144" y="90"/>
                  <a:pt x="138" y="106"/>
                  <a:pt x="127" y="119"/>
                </a:cubicBezTo>
                <a:cubicBezTo>
                  <a:pt x="122" y="124"/>
                  <a:pt x="114" y="118"/>
                  <a:pt x="119" y="112"/>
                </a:cubicBezTo>
                <a:cubicBezTo>
                  <a:pt x="127" y="102"/>
                  <a:pt x="132" y="89"/>
                  <a:pt x="133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85"/>
                  <a:pt x="110" y="94"/>
                  <a:pt x="108" y="101"/>
                </a:cubicBezTo>
                <a:cubicBezTo>
                  <a:pt x="107" y="106"/>
                  <a:pt x="101" y="105"/>
                  <a:pt x="102" y="100"/>
                </a:cubicBezTo>
                <a:cubicBezTo>
                  <a:pt x="104" y="93"/>
                  <a:pt x="105" y="85"/>
                  <a:pt x="105" y="76"/>
                </a:cubicBezTo>
                <a:cubicBezTo>
                  <a:pt x="78" y="76"/>
                  <a:pt x="66" y="76"/>
                  <a:pt x="39" y="76"/>
                </a:cubicBezTo>
                <a:cubicBezTo>
                  <a:pt x="39" y="85"/>
                  <a:pt x="40" y="93"/>
                  <a:pt x="42" y="100"/>
                </a:cubicBezTo>
                <a:cubicBezTo>
                  <a:pt x="43" y="105"/>
                  <a:pt x="37" y="106"/>
                  <a:pt x="35" y="101"/>
                </a:cubicBezTo>
                <a:cubicBezTo>
                  <a:pt x="33" y="93"/>
                  <a:pt x="32" y="85"/>
                  <a:pt x="32" y="76"/>
                </a:cubicBezTo>
                <a:cubicBezTo>
                  <a:pt x="11" y="76"/>
                  <a:pt x="11" y="76"/>
                  <a:pt x="11" y="76"/>
                </a:cubicBezTo>
                <a:cubicBezTo>
                  <a:pt x="12" y="89"/>
                  <a:pt x="17" y="102"/>
                  <a:pt x="25" y="112"/>
                </a:cubicBezTo>
                <a:cubicBezTo>
                  <a:pt x="30" y="118"/>
                  <a:pt x="21" y="124"/>
                  <a:pt x="17" y="119"/>
                </a:cubicBezTo>
                <a:cubicBezTo>
                  <a:pt x="6" y="106"/>
                  <a:pt x="0" y="90"/>
                  <a:pt x="0" y="72"/>
                </a:cubicBezTo>
                <a:cubicBezTo>
                  <a:pt x="0" y="53"/>
                  <a:pt x="8" y="34"/>
                  <a:pt x="21" y="21"/>
                </a:cubicBezTo>
                <a:cubicBezTo>
                  <a:pt x="34" y="8"/>
                  <a:pt x="52" y="0"/>
                  <a:pt x="72" y="0"/>
                </a:cubicBezTo>
                <a:close/>
                <a:moveTo>
                  <a:pt x="94" y="131"/>
                </a:moveTo>
                <a:cubicBezTo>
                  <a:pt x="94" y="131"/>
                  <a:pt x="94" y="131"/>
                  <a:pt x="94" y="131"/>
                </a:cubicBezTo>
                <a:cubicBezTo>
                  <a:pt x="94" y="146"/>
                  <a:pt x="94" y="146"/>
                  <a:pt x="94" y="146"/>
                </a:cubicBezTo>
                <a:cubicBezTo>
                  <a:pt x="94" y="149"/>
                  <a:pt x="91" y="151"/>
                  <a:pt x="88" y="151"/>
                </a:cubicBezTo>
                <a:cubicBezTo>
                  <a:pt x="88" y="151"/>
                  <a:pt x="88" y="151"/>
                  <a:pt x="88" y="151"/>
                </a:cubicBezTo>
                <a:cubicBezTo>
                  <a:pt x="56" y="151"/>
                  <a:pt x="56" y="151"/>
                  <a:pt x="56" y="151"/>
                </a:cubicBezTo>
                <a:cubicBezTo>
                  <a:pt x="52" y="151"/>
                  <a:pt x="50" y="149"/>
                  <a:pt x="5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31"/>
                  <a:pt x="50" y="131"/>
                  <a:pt x="50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0" y="131"/>
                  <a:pt x="28" y="128"/>
                  <a:pt x="28" y="125"/>
                </a:cubicBezTo>
                <a:cubicBezTo>
                  <a:pt x="28" y="124"/>
                  <a:pt x="28" y="122"/>
                  <a:pt x="29" y="121"/>
                </a:cubicBezTo>
                <a:cubicBezTo>
                  <a:pt x="68" y="83"/>
                  <a:pt x="68" y="83"/>
                  <a:pt x="68" y="83"/>
                </a:cubicBezTo>
                <a:cubicBezTo>
                  <a:pt x="70" y="81"/>
                  <a:pt x="74" y="81"/>
                  <a:pt x="76" y="83"/>
                </a:cubicBezTo>
                <a:cubicBezTo>
                  <a:pt x="76" y="83"/>
                  <a:pt x="76" y="83"/>
                  <a:pt x="76" y="83"/>
                </a:cubicBezTo>
                <a:cubicBezTo>
                  <a:pt x="115" y="121"/>
                  <a:pt x="115" y="121"/>
                  <a:pt x="115" y="121"/>
                </a:cubicBezTo>
                <a:cubicBezTo>
                  <a:pt x="117" y="124"/>
                  <a:pt x="117" y="127"/>
                  <a:pt x="115" y="129"/>
                </a:cubicBezTo>
                <a:cubicBezTo>
                  <a:pt x="113" y="130"/>
                  <a:pt x="112" y="131"/>
                  <a:pt x="111" y="131"/>
                </a:cubicBezTo>
                <a:cubicBezTo>
                  <a:pt x="110" y="131"/>
                  <a:pt x="110" y="131"/>
                  <a:pt x="110" y="131"/>
                </a:cubicBezTo>
                <a:cubicBezTo>
                  <a:pt x="94" y="131"/>
                  <a:pt x="94" y="131"/>
                  <a:pt x="94" y="131"/>
                </a:cubicBezTo>
                <a:close/>
                <a:moveTo>
                  <a:pt x="83" y="140"/>
                </a:moveTo>
                <a:cubicBezTo>
                  <a:pt x="83" y="140"/>
                  <a:pt x="83" y="140"/>
                  <a:pt x="83" y="140"/>
                </a:cubicBezTo>
                <a:cubicBezTo>
                  <a:pt x="83" y="125"/>
                  <a:pt x="83" y="125"/>
                  <a:pt x="83" y="125"/>
                </a:cubicBezTo>
                <a:cubicBezTo>
                  <a:pt x="83" y="125"/>
                  <a:pt x="83" y="125"/>
                  <a:pt x="83" y="125"/>
                </a:cubicBezTo>
                <a:cubicBezTo>
                  <a:pt x="83" y="122"/>
                  <a:pt x="85" y="120"/>
                  <a:pt x="88" y="120"/>
                </a:cubicBezTo>
                <a:cubicBezTo>
                  <a:pt x="97" y="120"/>
                  <a:pt x="97" y="120"/>
                  <a:pt x="97" y="120"/>
                </a:cubicBezTo>
                <a:cubicBezTo>
                  <a:pt x="72" y="95"/>
                  <a:pt x="72" y="95"/>
                  <a:pt x="72" y="95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55" y="120"/>
                  <a:pt x="55" y="120"/>
                  <a:pt x="55" y="120"/>
                </a:cubicBezTo>
                <a:cubicBezTo>
                  <a:pt x="56" y="120"/>
                  <a:pt x="56" y="120"/>
                  <a:pt x="56" y="120"/>
                </a:cubicBezTo>
                <a:cubicBezTo>
                  <a:pt x="59" y="120"/>
                  <a:pt x="61" y="122"/>
                  <a:pt x="61" y="125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83" y="140"/>
                  <a:pt x="83" y="140"/>
                  <a:pt x="83" y="140"/>
                </a:cubicBezTo>
                <a:close/>
                <a:moveTo>
                  <a:pt x="115" y="29"/>
                </a:moveTo>
                <a:cubicBezTo>
                  <a:pt x="115" y="29"/>
                  <a:pt x="115" y="29"/>
                  <a:pt x="115" y="29"/>
                </a:cubicBezTo>
                <a:cubicBezTo>
                  <a:pt x="115" y="29"/>
                  <a:pt x="114" y="28"/>
                  <a:pt x="114" y="28"/>
                </a:cubicBezTo>
                <a:cubicBezTo>
                  <a:pt x="111" y="30"/>
                  <a:pt x="108" y="32"/>
                  <a:pt x="105" y="33"/>
                </a:cubicBezTo>
                <a:cubicBezTo>
                  <a:pt x="109" y="44"/>
                  <a:pt x="111" y="56"/>
                  <a:pt x="112" y="69"/>
                </a:cubicBezTo>
                <a:cubicBezTo>
                  <a:pt x="133" y="69"/>
                  <a:pt x="133" y="69"/>
                  <a:pt x="133" y="69"/>
                </a:cubicBezTo>
                <a:cubicBezTo>
                  <a:pt x="132" y="54"/>
                  <a:pt x="125" y="40"/>
                  <a:pt x="115" y="29"/>
                </a:cubicBezTo>
                <a:close/>
                <a:moveTo>
                  <a:pt x="108" y="23"/>
                </a:moveTo>
                <a:cubicBezTo>
                  <a:pt x="108" y="23"/>
                  <a:pt x="108" y="23"/>
                  <a:pt x="108" y="23"/>
                </a:cubicBezTo>
                <a:cubicBezTo>
                  <a:pt x="104" y="21"/>
                  <a:pt x="100" y="18"/>
                  <a:pt x="96" y="16"/>
                </a:cubicBezTo>
                <a:cubicBezTo>
                  <a:pt x="98" y="19"/>
                  <a:pt x="99" y="21"/>
                  <a:pt x="101" y="24"/>
                </a:cubicBezTo>
                <a:cubicBezTo>
                  <a:pt x="101" y="25"/>
                  <a:pt x="102" y="26"/>
                  <a:pt x="102" y="27"/>
                </a:cubicBezTo>
                <a:cubicBezTo>
                  <a:pt x="104" y="26"/>
                  <a:pt x="106" y="25"/>
                  <a:pt x="108" y="23"/>
                </a:cubicBezTo>
                <a:close/>
                <a:moveTo>
                  <a:pt x="82" y="12"/>
                </a:moveTo>
                <a:cubicBezTo>
                  <a:pt x="82" y="12"/>
                  <a:pt x="82" y="12"/>
                  <a:pt x="82" y="12"/>
                </a:cubicBezTo>
                <a:cubicBezTo>
                  <a:pt x="80" y="12"/>
                  <a:pt x="78" y="12"/>
                  <a:pt x="75" y="12"/>
                </a:cubicBezTo>
                <a:cubicBezTo>
                  <a:pt x="75" y="35"/>
                  <a:pt x="75" y="35"/>
                  <a:pt x="75" y="35"/>
                </a:cubicBezTo>
                <a:cubicBezTo>
                  <a:pt x="82" y="35"/>
                  <a:pt x="88" y="33"/>
                  <a:pt x="94" y="31"/>
                </a:cubicBezTo>
                <a:cubicBezTo>
                  <a:pt x="95" y="31"/>
                  <a:pt x="96" y="30"/>
                  <a:pt x="96" y="30"/>
                </a:cubicBezTo>
                <a:cubicBezTo>
                  <a:pt x="96" y="29"/>
                  <a:pt x="95" y="28"/>
                  <a:pt x="95" y="27"/>
                </a:cubicBezTo>
                <a:cubicBezTo>
                  <a:pt x="91" y="20"/>
                  <a:pt x="87" y="15"/>
                  <a:pt x="82" y="12"/>
                </a:cubicBezTo>
                <a:close/>
                <a:moveTo>
                  <a:pt x="69" y="12"/>
                </a:moveTo>
                <a:cubicBezTo>
                  <a:pt x="69" y="12"/>
                  <a:pt x="69" y="12"/>
                  <a:pt x="69" y="12"/>
                </a:cubicBezTo>
                <a:cubicBezTo>
                  <a:pt x="66" y="12"/>
                  <a:pt x="64" y="12"/>
                  <a:pt x="62" y="12"/>
                </a:cubicBezTo>
                <a:cubicBezTo>
                  <a:pt x="57" y="15"/>
                  <a:pt x="53" y="20"/>
                  <a:pt x="49" y="27"/>
                </a:cubicBezTo>
                <a:cubicBezTo>
                  <a:pt x="48" y="28"/>
                  <a:pt x="48" y="29"/>
                  <a:pt x="47" y="30"/>
                </a:cubicBezTo>
                <a:cubicBezTo>
                  <a:pt x="48" y="30"/>
                  <a:pt x="49" y="31"/>
                  <a:pt x="50" y="31"/>
                </a:cubicBezTo>
                <a:cubicBezTo>
                  <a:pt x="56" y="33"/>
                  <a:pt x="62" y="35"/>
                  <a:pt x="69" y="35"/>
                </a:cubicBezTo>
                <a:cubicBezTo>
                  <a:pt x="69" y="12"/>
                  <a:pt x="69" y="12"/>
                  <a:pt x="69" y="12"/>
                </a:cubicBezTo>
                <a:close/>
                <a:moveTo>
                  <a:pt x="48" y="16"/>
                </a:moveTo>
                <a:cubicBezTo>
                  <a:pt x="48" y="16"/>
                  <a:pt x="48" y="16"/>
                  <a:pt x="48" y="16"/>
                </a:cubicBezTo>
                <a:cubicBezTo>
                  <a:pt x="44" y="18"/>
                  <a:pt x="39" y="21"/>
                  <a:pt x="36" y="23"/>
                </a:cubicBezTo>
                <a:cubicBezTo>
                  <a:pt x="37" y="25"/>
                  <a:pt x="39" y="26"/>
                  <a:pt x="41" y="27"/>
                </a:cubicBezTo>
                <a:cubicBezTo>
                  <a:pt x="42" y="26"/>
                  <a:pt x="43" y="25"/>
                  <a:pt x="43" y="24"/>
                </a:cubicBezTo>
                <a:cubicBezTo>
                  <a:pt x="45" y="21"/>
                  <a:pt x="46" y="19"/>
                  <a:pt x="48" y="16"/>
                </a:cubicBezTo>
                <a:close/>
                <a:moveTo>
                  <a:pt x="30" y="28"/>
                </a:moveTo>
                <a:cubicBezTo>
                  <a:pt x="30" y="28"/>
                  <a:pt x="30" y="28"/>
                  <a:pt x="30" y="28"/>
                </a:cubicBezTo>
                <a:cubicBezTo>
                  <a:pt x="30" y="28"/>
                  <a:pt x="29" y="29"/>
                  <a:pt x="29" y="29"/>
                </a:cubicBezTo>
                <a:cubicBezTo>
                  <a:pt x="18" y="40"/>
                  <a:pt x="12" y="54"/>
                  <a:pt x="11" y="69"/>
                </a:cubicBezTo>
                <a:cubicBezTo>
                  <a:pt x="32" y="69"/>
                  <a:pt x="32" y="69"/>
                  <a:pt x="32" y="69"/>
                </a:cubicBezTo>
                <a:cubicBezTo>
                  <a:pt x="32" y="56"/>
                  <a:pt x="35" y="44"/>
                  <a:pt x="39" y="33"/>
                </a:cubicBezTo>
                <a:cubicBezTo>
                  <a:pt x="36" y="32"/>
                  <a:pt x="33" y="30"/>
                  <a:pt x="30" y="28"/>
                </a:cubicBezTo>
                <a:close/>
                <a:moveTo>
                  <a:pt x="99" y="36"/>
                </a:moveTo>
                <a:cubicBezTo>
                  <a:pt x="99" y="36"/>
                  <a:pt x="99" y="36"/>
                  <a:pt x="99" y="36"/>
                </a:cubicBezTo>
                <a:cubicBezTo>
                  <a:pt x="98" y="37"/>
                  <a:pt x="97" y="37"/>
                  <a:pt x="96" y="37"/>
                </a:cubicBezTo>
                <a:cubicBezTo>
                  <a:pt x="90" y="40"/>
                  <a:pt x="83" y="41"/>
                  <a:pt x="75" y="42"/>
                </a:cubicBezTo>
                <a:cubicBezTo>
                  <a:pt x="75" y="69"/>
                  <a:pt x="75" y="69"/>
                  <a:pt x="75" y="69"/>
                </a:cubicBezTo>
                <a:cubicBezTo>
                  <a:pt x="105" y="69"/>
                  <a:pt x="105" y="69"/>
                  <a:pt x="105" y="69"/>
                </a:cubicBezTo>
                <a:cubicBezTo>
                  <a:pt x="105" y="57"/>
                  <a:pt x="103" y="46"/>
                  <a:pt x="99" y="36"/>
                </a:cubicBezTo>
                <a:close/>
                <a:moveTo>
                  <a:pt x="69" y="42"/>
                </a:moveTo>
                <a:cubicBezTo>
                  <a:pt x="69" y="42"/>
                  <a:pt x="69" y="42"/>
                  <a:pt x="69" y="42"/>
                </a:cubicBezTo>
                <a:cubicBezTo>
                  <a:pt x="61" y="41"/>
                  <a:pt x="54" y="40"/>
                  <a:pt x="48" y="37"/>
                </a:cubicBezTo>
                <a:cubicBezTo>
                  <a:pt x="47" y="37"/>
                  <a:pt x="46" y="37"/>
                  <a:pt x="45" y="36"/>
                </a:cubicBezTo>
                <a:cubicBezTo>
                  <a:pt x="41" y="46"/>
                  <a:pt x="39" y="57"/>
                  <a:pt x="39" y="69"/>
                </a:cubicBezTo>
                <a:cubicBezTo>
                  <a:pt x="69" y="69"/>
                  <a:pt x="69" y="69"/>
                  <a:pt x="69" y="69"/>
                </a:cubicBezTo>
                <a:cubicBezTo>
                  <a:pt x="69" y="42"/>
                  <a:pt x="69" y="42"/>
                  <a:pt x="69" y="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24628" name="Rectangle 52"/>
          <p:cNvSpPr>
            <a:spLocks noChangeArrowheads="1"/>
          </p:cNvSpPr>
          <p:nvPr/>
        </p:nvSpPr>
        <p:spPr bwMode="auto">
          <a:xfrm>
            <a:off x="3059114" y="3347483"/>
            <a:ext cx="674687" cy="214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8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Option 01</a:t>
            </a:r>
          </a:p>
        </p:txBody>
      </p:sp>
      <p:sp>
        <p:nvSpPr>
          <p:cNvPr id="24629" name="Rectangle 53"/>
          <p:cNvSpPr>
            <a:spLocks noChangeArrowheads="1"/>
          </p:cNvSpPr>
          <p:nvPr/>
        </p:nvSpPr>
        <p:spPr bwMode="auto">
          <a:xfrm>
            <a:off x="3059114" y="3714309"/>
            <a:ext cx="674687" cy="214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8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Option 02</a:t>
            </a:r>
          </a:p>
        </p:txBody>
      </p:sp>
      <p:sp>
        <p:nvSpPr>
          <p:cNvPr id="24630" name="Rectangle 54"/>
          <p:cNvSpPr>
            <a:spLocks noChangeArrowheads="1"/>
          </p:cNvSpPr>
          <p:nvPr/>
        </p:nvSpPr>
        <p:spPr bwMode="auto">
          <a:xfrm>
            <a:off x="5414964" y="1975460"/>
            <a:ext cx="674687" cy="214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8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Option 03</a:t>
            </a:r>
          </a:p>
        </p:txBody>
      </p:sp>
      <p:sp>
        <p:nvSpPr>
          <p:cNvPr id="24631" name="Rectangle 55"/>
          <p:cNvSpPr>
            <a:spLocks noChangeArrowheads="1"/>
          </p:cNvSpPr>
          <p:nvPr/>
        </p:nvSpPr>
        <p:spPr bwMode="auto">
          <a:xfrm>
            <a:off x="5414964" y="2342286"/>
            <a:ext cx="674687" cy="214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8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Option 04</a:t>
            </a:r>
          </a:p>
        </p:txBody>
      </p:sp>
      <p:sp>
        <p:nvSpPr>
          <p:cNvPr id="48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系统功能</a:t>
            </a:r>
            <a:endParaRPr lang="en-US" altLang="zh-CN" sz="200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50" name="矩形 49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3" name="图片 42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76" y="584693"/>
            <a:ext cx="490633" cy="497992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27" y="517443"/>
            <a:ext cx="1553776" cy="66243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A474C238-FC06-F0C2-2128-BA470FBA5B06}"/>
              </a:ext>
            </a:extLst>
          </p:cNvPr>
          <p:cNvSpPr/>
          <p:nvPr/>
        </p:nvSpPr>
        <p:spPr>
          <a:xfrm>
            <a:off x="2614024" y="1041186"/>
            <a:ext cx="3821960" cy="362411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Oval 6"/>
          <p:cNvSpPr>
            <a:spLocks noChangeArrowheads="1"/>
          </p:cNvSpPr>
          <p:nvPr/>
        </p:nvSpPr>
        <p:spPr bwMode="auto">
          <a:xfrm>
            <a:off x="1632390" y="2375858"/>
            <a:ext cx="657911" cy="6637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7"/>
          <p:cNvSpPr>
            <a:spLocks noChangeArrowheads="1"/>
          </p:cNvSpPr>
          <p:nvPr/>
        </p:nvSpPr>
        <p:spPr bwMode="auto">
          <a:xfrm>
            <a:off x="2839624" y="2373088"/>
            <a:ext cx="657911" cy="66379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8"/>
          <p:cNvSpPr>
            <a:spLocks noChangeArrowheads="1"/>
          </p:cNvSpPr>
          <p:nvPr/>
        </p:nvSpPr>
        <p:spPr bwMode="auto">
          <a:xfrm>
            <a:off x="1301382" y="2761967"/>
            <a:ext cx="102960" cy="10299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9"/>
          <p:cNvSpPr>
            <a:spLocks noChangeArrowheads="1"/>
          </p:cNvSpPr>
          <p:nvPr/>
        </p:nvSpPr>
        <p:spPr bwMode="auto">
          <a:xfrm>
            <a:off x="4968582" y="2657071"/>
            <a:ext cx="99146" cy="10489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/>
          <p:nvPr/>
        </p:nvSpPr>
        <p:spPr bwMode="auto">
          <a:xfrm>
            <a:off x="1297184" y="2040549"/>
            <a:ext cx="1360138" cy="764959"/>
          </a:xfrm>
          <a:custGeom>
            <a:avLst/>
            <a:gdLst>
              <a:gd name="T0" fmla="*/ 583 w 597"/>
              <a:gd name="T1" fmla="*/ 291 h 333"/>
              <a:gd name="T2" fmla="*/ 291 w 597"/>
              <a:gd name="T3" fmla="*/ 0 h 333"/>
              <a:gd name="T4" fmla="*/ 0 w 597"/>
              <a:gd name="T5" fmla="*/ 291 h 333"/>
              <a:gd name="T6" fmla="*/ 49 w 597"/>
              <a:gd name="T7" fmla="*/ 291 h 333"/>
              <a:gd name="T8" fmla="*/ 291 w 597"/>
              <a:gd name="T9" fmla="*/ 49 h 333"/>
              <a:gd name="T10" fmla="*/ 534 w 597"/>
              <a:gd name="T11" fmla="*/ 291 h 333"/>
              <a:gd name="T12" fmla="*/ 520 w 597"/>
              <a:gd name="T13" fmla="*/ 291 h 333"/>
              <a:gd name="T14" fmla="*/ 559 w 597"/>
              <a:gd name="T15" fmla="*/ 333 h 333"/>
              <a:gd name="T16" fmla="*/ 597 w 597"/>
              <a:gd name="T17" fmla="*/ 291 h 333"/>
              <a:gd name="T18" fmla="*/ 583 w 597"/>
              <a:gd name="T19" fmla="*/ 291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97" h="333">
                <a:moveTo>
                  <a:pt x="583" y="291"/>
                </a:moveTo>
                <a:cubicBezTo>
                  <a:pt x="583" y="130"/>
                  <a:pt x="453" y="0"/>
                  <a:pt x="291" y="0"/>
                </a:cubicBezTo>
                <a:cubicBezTo>
                  <a:pt x="130" y="0"/>
                  <a:pt x="0" y="130"/>
                  <a:pt x="0" y="291"/>
                </a:cubicBezTo>
                <a:cubicBezTo>
                  <a:pt x="49" y="291"/>
                  <a:pt x="49" y="291"/>
                  <a:pt x="49" y="291"/>
                </a:cubicBezTo>
                <a:cubicBezTo>
                  <a:pt x="49" y="157"/>
                  <a:pt x="158" y="49"/>
                  <a:pt x="291" y="49"/>
                </a:cubicBezTo>
                <a:cubicBezTo>
                  <a:pt x="425" y="49"/>
                  <a:pt x="534" y="157"/>
                  <a:pt x="534" y="291"/>
                </a:cubicBezTo>
                <a:cubicBezTo>
                  <a:pt x="520" y="291"/>
                  <a:pt x="520" y="291"/>
                  <a:pt x="520" y="291"/>
                </a:cubicBezTo>
                <a:cubicBezTo>
                  <a:pt x="559" y="333"/>
                  <a:pt x="559" y="333"/>
                  <a:pt x="559" y="333"/>
                </a:cubicBezTo>
                <a:cubicBezTo>
                  <a:pt x="597" y="291"/>
                  <a:pt x="597" y="291"/>
                  <a:pt x="597" y="291"/>
                </a:cubicBezTo>
                <a:lnTo>
                  <a:pt x="583" y="29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1"/>
          <p:cNvSpPr>
            <a:spLocks noChangeArrowheads="1"/>
          </p:cNvSpPr>
          <p:nvPr/>
        </p:nvSpPr>
        <p:spPr bwMode="auto">
          <a:xfrm>
            <a:off x="4098135" y="2406615"/>
            <a:ext cx="659047" cy="66379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6664851" y="2411280"/>
            <a:ext cx="657911" cy="663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3"/>
          <p:cNvSpPr>
            <a:spLocks noChangeArrowheads="1"/>
          </p:cNvSpPr>
          <p:nvPr/>
        </p:nvSpPr>
        <p:spPr bwMode="auto">
          <a:xfrm>
            <a:off x="5385418" y="2404486"/>
            <a:ext cx="657911" cy="66379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14"/>
          <p:cNvSpPr/>
          <p:nvPr/>
        </p:nvSpPr>
        <p:spPr bwMode="auto">
          <a:xfrm rot="21132723">
            <a:off x="3687353" y="1960109"/>
            <a:ext cx="1356728" cy="764959"/>
          </a:xfrm>
          <a:custGeom>
            <a:avLst/>
            <a:gdLst>
              <a:gd name="T0" fmla="*/ 582 w 596"/>
              <a:gd name="T1" fmla="*/ 291 h 333"/>
              <a:gd name="T2" fmla="*/ 291 w 596"/>
              <a:gd name="T3" fmla="*/ 0 h 333"/>
              <a:gd name="T4" fmla="*/ 0 w 596"/>
              <a:gd name="T5" fmla="*/ 266 h 333"/>
              <a:gd name="T6" fmla="*/ 24 w 596"/>
              <a:gd name="T7" fmla="*/ 240 h 333"/>
              <a:gd name="T8" fmla="*/ 49 w 596"/>
              <a:gd name="T9" fmla="*/ 268 h 333"/>
              <a:gd name="T10" fmla="*/ 291 w 596"/>
              <a:gd name="T11" fmla="*/ 49 h 333"/>
              <a:gd name="T12" fmla="*/ 533 w 596"/>
              <a:gd name="T13" fmla="*/ 291 h 333"/>
              <a:gd name="T14" fmla="*/ 520 w 596"/>
              <a:gd name="T15" fmla="*/ 291 h 333"/>
              <a:gd name="T16" fmla="*/ 558 w 596"/>
              <a:gd name="T17" fmla="*/ 333 h 333"/>
              <a:gd name="T18" fmla="*/ 596 w 596"/>
              <a:gd name="T19" fmla="*/ 291 h 333"/>
              <a:gd name="T20" fmla="*/ 582 w 596"/>
              <a:gd name="T21" fmla="*/ 291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82" y="291"/>
                </a:moveTo>
                <a:cubicBezTo>
                  <a:pt x="582" y="130"/>
                  <a:pt x="452" y="0"/>
                  <a:pt x="291" y="0"/>
                </a:cubicBezTo>
                <a:cubicBezTo>
                  <a:pt x="138" y="0"/>
                  <a:pt x="13" y="117"/>
                  <a:pt x="0" y="266"/>
                </a:cubicBezTo>
                <a:cubicBezTo>
                  <a:pt x="24" y="240"/>
                  <a:pt x="24" y="240"/>
                  <a:pt x="24" y="240"/>
                </a:cubicBezTo>
                <a:cubicBezTo>
                  <a:pt x="49" y="268"/>
                  <a:pt x="49" y="268"/>
                  <a:pt x="49" y="268"/>
                </a:cubicBezTo>
                <a:cubicBezTo>
                  <a:pt x="61" y="145"/>
                  <a:pt x="165" y="49"/>
                  <a:pt x="291" y="49"/>
                </a:cubicBezTo>
                <a:cubicBezTo>
                  <a:pt x="425" y="49"/>
                  <a:pt x="533" y="157"/>
                  <a:pt x="533" y="291"/>
                </a:cubicBezTo>
                <a:cubicBezTo>
                  <a:pt x="520" y="291"/>
                  <a:pt x="520" y="291"/>
                  <a:pt x="520" y="291"/>
                </a:cubicBezTo>
                <a:cubicBezTo>
                  <a:pt x="558" y="333"/>
                  <a:pt x="558" y="333"/>
                  <a:pt x="558" y="333"/>
                </a:cubicBezTo>
                <a:cubicBezTo>
                  <a:pt x="596" y="291"/>
                  <a:pt x="596" y="291"/>
                  <a:pt x="596" y="291"/>
                </a:cubicBezTo>
                <a:lnTo>
                  <a:pt x="582" y="29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15"/>
          <p:cNvSpPr/>
          <p:nvPr/>
        </p:nvSpPr>
        <p:spPr bwMode="auto">
          <a:xfrm>
            <a:off x="2515286" y="2614552"/>
            <a:ext cx="1357865" cy="764959"/>
          </a:xfrm>
          <a:custGeom>
            <a:avLst/>
            <a:gdLst>
              <a:gd name="T0" fmla="*/ 558 w 596"/>
              <a:gd name="T1" fmla="*/ 0 h 333"/>
              <a:gd name="T2" fmla="*/ 520 w 596"/>
              <a:gd name="T3" fmla="*/ 41 h 333"/>
              <a:gd name="T4" fmla="*/ 533 w 596"/>
              <a:gd name="T5" fmla="*/ 41 h 333"/>
              <a:gd name="T6" fmla="*/ 291 w 596"/>
              <a:gd name="T7" fmla="*/ 284 h 333"/>
              <a:gd name="T8" fmla="*/ 49 w 596"/>
              <a:gd name="T9" fmla="*/ 65 h 333"/>
              <a:gd name="T10" fmla="*/ 24 w 596"/>
              <a:gd name="T11" fmla="*/ 93 h 333"/>
              <a:gd name="T12" fmla="*/ 0 w 596"/>
              <a:gd name="T13" fmla="*/ 67 h 333"/>
              <a:gd name="T14" fmla="*/ 291 w 596"/>
              <a:gd name="T15" fmla="*/ 333 h 333"/>
              <a:gd name="T16" fmla="*/ 582 w 596"/>
              <a:gd name="T17" fmla="*/ 41 h 333"/>
              <a:gd name="T18" fmla="*/ 596 w 596"/>
              <a:gd name="T19" fmla="*/ 41 h 333"/>
              <a:gd name="T20" fmla="*/ 558 w 596"/>
              <a:gd name="T21" fmla="*/ 0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58" y="0"/>
                </a:moveTo>
                <a:cubicBezTo>
                  <a:pt x="520" y="41"/>
                  <a:pt x="520" y="41"/>
                  <a:pt x="520" y="41"/>
                </a:cubicBezTo>
                <a:cubicBezTo>
                  <a:pt x="533" y="41"/>
                  <a:pt x="533" y="41"/>
                  <a:pt x="533" y="41"/>
                </a:cubicBezTo>
                <a:cubicBezTo>
                  <a:pt x="533" y="175"/>
                  <a:pt x="425" y="284"/>
                  <a:pt x="291" y="284"/>
                </a:cubicBezTo>
                <a:cubicBezTo>
                  <a:pt x="165" y="284"/>
                  <a:pt x="61" y="188"/>
                  <a:pt x="49" y="65"/>
                </a:cubicBezTo>
                <a:cubicBezTo>
                  <a:pt x="24" y="93"/>
                  <a:pt x="24" y="93"/>
                  <a:pt x="24" y="93"/>
                </a:cubicBezTo>
                <a:cubicBezTo>
                  <a:pt x="0" y="67"/>
                  <a:pt x="0" y="67"/>
                  <a:pt x="0" y="67"/>
                </a:cubicBezTo>
                <a:cubicBezTo>
                  <a:pt x="13" y="216"/>
                  <a:pt x="138" y="333"/>
                  <a:pt x="291" y="333"/>
                </a:cubicBezTo>
                <a:cubicBezTo>
                  <a:pt x="452" y="333"/>
                  <a:pt x="582" y="202"/>
                  <a:pt x="582" y="41"/>
                </a:cubicBezTo>
                <a:cubicBezTo>
                  <a:pt x="596" y="41"/>
                  <a:pt x="596" y="41"/>
                  <a:pt x="596" y="41"/>
                </a:cubicBezTo>
                <a:lnTo>
                  <a:pt x="558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reeform 16"/>
          <p:cNvSpPr/>
          <p:nvPr/>
        </p:nvSpPr>
        <p:spPr bwMode="auto">
          <a:xfrm rot="228351" flipH="1">
            <a:off x="6289274" y="1938022"/>
            <a:ext cx="1368690" cy="764959"/>
          </a:xfrm>
          <a:custGeom>
            <a:avLst/>
            <a:gdLst>
              <a:gd name="T0" fmla="*/ 581 w 595"/>
              <a:gd name="T1" fmla="*/ 291 h 333"/>
              <a:gd name="T2" fmla="*/ 290 w 595"/>
              <a:gd name="T3" fmla="*/ 0 h 333"/>
              <a:gd name="T4" fmla="*/ 0 w 595"/>
              <a:gd name="T5" fmla="*/ 263 h 333"/>
              <a:gd name="T6" fmla="*/ 23 w 595"/>
              <a:gd name="T7" fmla="*/ 238 h 333"/>
              <a:gd name="T8" fmla="*/ 49 w 595"/>
              <a:gd name="T9" fmla="*/ 266 h 333"/>
              <a:gd name="T10" fmla="*/ 290 w 595"/>
              <a:gd name="T11" fmla="*/ 49 h 333"/>
              <a:gd name="T12" fmla="*/ 532 w 595"/>
              <a:gd name="T13" fmla="*/ 291 h 333"/>
              <a:gd name="T14" fmla="*/ 519 w 595"/>
              <a:gd name="T15" fmla="*/ 291 h 333"/>
              <a:gd name="T16" fmla="*/ 557 w 595"/>
              <a:gd name="T17" fmla="*/ 333 h 333"/>
              <a:gd name="T18" fmla="*/ 595 w 595"/>
              <a:gd name="T19" fmla="*/ 291 h 333"/>
              <a:gd name="T20" fmla="*/ 581 w 595"/>
              <a:gd name="T21" fmla="*/ 291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5" h="333">
                <a:moveTo>
                  <a:pt x="581" y="291"/>
                </a:moveTo>
                <a:cubicBezTo>
                  <a:pt x="581" y="130"/>
                  <a:pt x="451" y="0"/>
                  <a:pt x="290" y="0"/>
                </a:cubicBezTo>
                <a:cubicBezTo>
                  <a:pt x="138" y="0"/>
                  <a:pt x="14" y="115"/>
                  <a:pt x="0" y="263"/>
                </a:cubicBezTo>
                <a:cubicBezTo>
                  <a:pt x="23" y="238"/>
                  <a:pt x="23" y="238"/>
                  <a:pt x="23" y="238"/>
                </a:cubicBezTo>
                <a:cubicBezTo>
                  <a:pt x="49" y="266"/>
                  <a:pt x="49" y="266"/>
                  <a:pt x="49" y="266"/>
                </a:cubicBezTo>
                <a:cubicBezTo>
                  <a:pt x="62" y="144"/>
                  <a:pt x="165" y="49"/>
                  <a:pt x="290" y="49"/>
                </a:cubicBezTo>
                <a:cubicBezTo>
                  <a:pt x="424" y="49"/>
                  <a:pt x="532" y="157"/>
                  <a:pt x="532" y="291"/>
                </a:cubicBezTo>
                <a:cubicBezTo>
                  <a:pt x="519" y="291"/>
                  <a:pt x="519" y="291"/>
                  <a:pt x="519" y="291"/>
                </a:cubicBezTo>
                <a:cubicBezTo>
                  <a:pt x="557" y="333"/>
                  <a:pt x="557" y="333"/>
                  <a:pt x="557" y="333"/>
                </a:cubicBezTo>
                <a:cubicBezTo>
                  <a:pt x="595" y="291"/>
                  <a:pt x="595" y="291"/>
                  <a:pt x="595" y="291"/>
                </a:cubicBezTo>
                <a:lnTo>
                  <a:pt x="581" y="29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17"/>
          <p:cNvSpPr/>
          <p:nvPr/>
        </p:nvSpPr>
        <p:spPr bwMode="auto">
          <a:xfrm rot="20925347" flipH="1">
            <a:off x="5041425" y="2627221"/>
            <a:ext cx="1422296" cy="819329"/>
          </a:xfrm>
          <a:custGeom>
            <a:avLst/>
            <a:gdLst>
              <a:gd name="T0" fmla="*/ 558 w 596"/>
              <a:gd name="T1" fmla="*/ 0 h 333"/>
              <a:gd name="T2" fmla="*/ 520 w 596"/>
              <a:gd name="T3" fmla="*/ 41 h 333"/>
              <a:gd name="T4" fmla="*/ 533 w 596"/>
              <a:gd name="T5" fmla="*/ 41 h 333"/>
              <a:gd name="T6" fmla="*/ 291 w 596"/>
              <a:gd name="T7" fmla="*/ 284 h 333"/>
              <a:gd name="T8" fmla="*/ 49 w 596"/>
              <a:gd name="T9" fmla="*/ 65 h 333"/>
              <a:gd name="T10" fmla="*/ 24 w 596"/>
              <a:gd name="T11" fmla="*/ 93 h 333"/>
              <a:gd name="T12" fmla="*/ 0 w 596"/>
              <a:gd name="T13" fmla="*/ 67 h 333"/>
              <a:gd name="T14" fmla="*/ 291 w 596"/>
              <a:gd name="T15" fmla="*/ 333 h 333"/>
              <a:gd name="T16" fmla="*/ 582 w 596"/>
              <a:gd name="T17" fmla="*/ 41 h 333"/>
              <a:gd name="T18" fmla="*/ 596 w 596"/>
              <a:gd name="T19" fmla="*/ 41 h 333"/>
              <a:gd name="T20" fmla="*/ 558 w 596"/>
              <a:gd name="T21" fmla="*/ 0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58" y="0"/>
                </a:moveTo>
                <a:cubicBezTo>
                  <a:pt x="520" y="41"/>
                  <a:pt x="520" y="41"/>
                  <a:pt x="520" y="41"/>
                </a:cubicBezTo>
                <a:cubicBezTo>
                  <a:pt x="533" y="41"/>
                  <a:pt x="533" y="41"/>
                  <a:pt x="533" y="41"/>
                </a:cubicBezTo>
                <a:cubicBezTo>
                  <a:pt x="533" y="175"/>
                  <a:pt x="425" y="284"/>
                  <a:pt x="291" y="284"/>
                </a:cubicBezTo>
                <a:cubicBezTo>
                  <a:pt x="165" y="284"/>
                  <a:pt x="61" y="188"/>
                  <a:pt x="49" y="65"/>
                </a:cubicBezTo>
                <a:cubicBezTo>
                  <a:pt x="24" y="93"/>
                  <a:pt x="24" y="93"/>
                  <a:pt x="24" y="93"/>
                </a:cubicBezTo>
                <a:cubicBezTo>
                  <a:pt x="0" y="67"/>
                  <a:pt x="0" y="67"/>
                  <a:pt x="0" y="67"/>
                </a:cubicBezTo>
                <a:cubicBezTo>
                  <a:pt x="14" y="216"/>
                  <a:pt x="139" y="333"/>
                  <a:pt x="291" y="333"/>
                </a:cubicBezTo>
                <a:cubicBezTo>
                  <a:pt x="452" y="333"/>
                  <a:pt x="582" y="202"/>
                  <a:pt x="582" y="41"/>
                </a:cubicBezTo>
                <a:cubicBezTo>
                  <a:pt x="596" y="41"/>
                  <a:pt x="596" y="41"/>
                  <a:pt x="596" y="41"/>
                </a:cubicBezTo>
                <a:lnTo>
                  <a:pt x="558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9"/>
          <p:cNvSpPr>
            <a:spLocks noEditPoints="1"/>
          </p:cNvSpPr>
          <p:nvPr/>
        </p:nvSpPr>
        <p:spPr bwMode="auto">
          <a:xfrm>
            <a:off x="6850065" y="2618974"/>
            <a:ext cx="287481" cy="263700"/>
          </a:xfrm>
          <a:custGeom>
            <a:avLst/>
            <a:gdLst>
              <a:gd name="T0" fmla="*/ 79 w 126"/>
              <a:gd name="T1" fmla="*/ 53 h 115"/>
              <a:gd name="T2" fmla="*/ 83 w 126"/>
              <a:gd name="T3" fmla="*/ 69 h 115"/>
              <a:gd name="T4" fmla="*/ 83 w 126"/>
              <a:gd name="T5" fmla="*/ 77 h 115"/>
              <a:gd name="T6" fmla="*/ 89 w 126"/>
              <a:gd name="T7" fmla="*/ 71 h 115"/>
              <a:gd name="T8" fmla="*/ 83 w 126"/>
              <a:gd name="T9" fmla="*/ 49 h 115"/>
              <a:gd name="T10" fmla="*/ 64 w 126"/>
              <a:gd name="T11" fmla="*/ 46 h 115"/>
              <a:gd name="T12" fmla="*/ 122 w 126"/>
              <a:gd name="T13" fmla="*/ 105 h 115"/>
              <a:gd name="T14" fmla="*/ 118 w 126"/>
              <a:gd name="T15" fmla="*/ 105 h 115"/>
              <a:gd name="T16" fmla="*/ 122 w 126"/>
              <a:gd name="T17" fmla="*/ 29 h 115"/>
              <a:gd name="T18" fmla="*/ 122 w 126"/>
              <a:gd name="T19" fmla="*/ 19 h 115"/>
              <a:gd name="T20" fmla="*/ 76 w 126"/>
              <a:gd name="T21" fmla="*/ 13 h 115"/>
              <a:gd name="T22" fmla="*/ 63 w 126"/>
              <a:gd name="T23" fmla="*/ 0 h 115"/>
              <a:gd name="T24" fmla="*/ 51 w 126"/>
              <a:gd name="T25" fmla="*/ 13 h 115"/>
              <a:gd name="T26" fmla="*/ 5 w 126"/>
              <a:gd name="T27" fmla="*/ 19 h 115"/>
              <a:gd name="T28" fmla="*/ 5 w 126"/>
              <a:gd name="T29" fmla="*/ 29 h 115"/>
              <a:gd name="T30" fmla="*/ 9 w 126"/>
              <a:gd name="T31" fmla="*/ 105 h 115"/>
              <a:gd name="T32" fmla="*/ 0 w 126"/>
              <a:gd name="T33" fmla="*/ 110 h 115"/>
              <a:gd name="T34" fmla="*/ 122 w 126"/>
              <a:gd name="T35" fmla="*/ 115 h 115"/>
              <a:gd name="T36" fmla="*/ 122 w 126"/>
              <a:gd name="T37" fmla="*/ 105 h 115"/>
              <a:gd name="T38" fmla="*/ 58 w 126"/>
              <a:gd name="T39" fmla="*/ 8 h 115"/>
              <a:gd name="T40" fmla="*/ 68 w 126"/>
              <a:gd name="T41" fmla="*/ 8 h 115"/>
              <a:gd name="T42" fmla="*/ 68 w 126"/>
              <a:gd name="T43" fmla="*/ 17 h 115"/>
              <a:gd name="T44" fmla="*/ 63 w 126"/>
              <a:gd name="T45" fmla="*/ 19 h 115"/>
              <a:gd name="T46" fmla="*/ 56 w 126"/>
              <a:gd name="T47" fmla="*/ 13 h 115"/>
              <a:gd name="T48" fmla="*/ 112 w 126"/>
              <a:gd name="T49" fmla="*/ 105 h 115"/>
              <a:gd name="T50" fmla="*/ 14 w 126"/>
              <a:gd name="T51" fmla="*/ 105 h 115"/>
              <a:gd name="T52" fmla="*/ 112 w 126"/>
              <a:gd name="T53" fmla="*/ 29 h 115"/>
              <a:gd name="T54" fmla="*/ 59 w 126"/>
              <a:gd name="T55" fmla="*/ 91 h 115"/>
              <a:gd name="T56" fmla="*/ 71 w 126"/>
              <a:gd name="T57" fmla="*/ 89 h 115"/>
              <a:gd name="T58" fmla="*/ 79 w 126"/>
              <a:gd name="T59" fmla="*/ 80 h 115"/>
              <a:gd name="T60" fmla="*/ 78 w 126"/>
              <a:gd name="T61" fmla="*/ 76 h 115"/>
              <a:gd name="T62" fmla="*/ 62 w 126"/>
              <a:gd name="T63" fmla="*/ 50 h 115"/>
              <a:gd name="T64" fmla="*/ 44 w 126"/>
              <a:gd name="T65" fmla="*/ 53 h 115"/>
              <a:gd name="T66" fmla="*/ 44 w 126"/>
              <a:gd name="T67" fmla="*/ 85 h 115"/>
              <a:gd name="T68" fmla="*/ 48 w 126"/>
              <a:gd name="T69" fmla="*/ 57 h 115"/>
              <a:gd name="T70" fmla="*/ 57 w 126"/>
              <a:gd name="T71" fmla="*/ 53 h 115"/>
              <a:gd name="T72" fmla="*/ 58 w 126"/>
              <a:gd name="T73" fmla="*/ 72 h 115"/>
              <a:gd name="T74" fmla="*/ 68 w 126"/>
              <a:gd name="T75" fmla="*/ 83 h 115"/>
              <a:gd name="T76" fmla="*/ 59 w 126"/>
              <a:gd name="T77" fmla="*/ 86 h 115"/>
              <a:gd name="T78" fmla="*/ 43 w 126"/>
              <a:gd name="T79" fmla="*/ 69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6" h="115">
                <a:moveTo>
                  <a:pt x="67" y="49"/>
                </a:moveTo>
                <a:cubicBezTo>
                  <a:pt x="72" y="49"/>
                  <a:pt x="76" y="50"/>
                  <a:pt x="79" y="53"/>
                </a:cubicBezTo>
                <a:cubicBezTo>
                  <a:pt x="82" y="56"/>
                  <a:pt x="84" y="61"/>
                  <a:pt x="84" y="65"/>
                </a:cubicBezTo>
                <a:cubicBezTo>
                  <a:pt x="84" y="67"/>
                  <a:pt x="84" y="68"/>
                  <a:pt x="83" y="69"/>
                </a:cubicBezTo>
                <a:cubicBezTo>
                  <a:pt x="83" y="71"/>
                  <a:pt x="82" y="72"/>
                  <a:pt x="82" y="73"/>
                </a:cubicBezTo>
                <a:cubicBezTo>
                  <a:pt x="81" y="75"/>
                  <a:pt x="81" y="77"/>
                  <a:pt x="83" y="77"/>
                </a:cubicBezTo>
                <a:cubicBezTo>
                  <a:pt x="84" y="78"/>
                  <a:pt x="86" y="78"/>
                  <a:pt x="87" y="76"/>
                </a:cubicBezTo>
                <a:cubicBezTo>
                  <a:pt x="88" y="75"/>
                  <a:pt x="88" y="73"/>
                  <a:pt x="89" y="71"/>
                </a:cubicBezTo>
                <a:cubicBezTo>
                  <a:pt x="89" y="69"/>
                  <a:pt x="90" y="67"/>
                  <a:pt x="90" y="65"/>
                </a:cubicBezTo>
                <a:cubicBezTo>
                  <a:pt x="90" y="59"/>
                  <a:pt x="87" y="53"/>
                  <a:pt x="83" y="49"/>
                </a:cubicBezTo>
                <a:cubicBezTo>
                  <a:pt x="79" y="45"/>
                  <a:pt x="73" y="43"/>
                  <a:pt x="67" y="43"/>
                </a:cubicBezTo>
                <a:cubicBezTo>
                  <a:pt x="66" y="43"/>
                  <a:pt x="64" y="44"/>
                  <a:pt x="64" y="46"/>
                </a:cubicBezTo>
                <a:cubicBezTo>
                  <a:pt x="64" y="47"/>
                  <a:pt x="66" y="49"/>
                  <a:pt x="67" y="49"/>
                </a:cubicBezTo>
                <a:close/>
                <a:moveTo>
                  <a:pt x="122" y="105"/>
                </a:moveTo>
                <a:cubicBezTo>
                  <a:pt x="122" y="105"/>
                  <a:pt x="122" y="105"/>
                  <a:pt x="122" y="105"/>
                </a:cubicBezTo>
                <a:cubicBezTo>
                  <a:pt x="118" y="105"/>
                  <a:pt x="118" y="105"/>
                  <a:pt x="118" y="105"/>
                </a:cubicBezTo>
                <a:cubicBezTo>
                  <a:pt x="118" y="29"/>
                  <a:pt x="118" y="29"/>
                  <a:pt x="118" y="29"/>
                </a:cubicBezTo>
                <a:cubicBezTo>
                  <a:pt x="122" y="29"/>
                  <a:pt x="122" y="29"/>
                  <a:pt x="122" y="29"/>
                </a:cubicBezTo>
                <a:cubicBezTo>
                  <a:pt x="124" y="29"/>
                  <a:pt x="126" y="27"/>
                  <a:pt x="126" y="24"/>
                </a:cubicBezTo>
                <a:cubicBezTo>
                  <a:pt x="126" y="22"/>
                  <a:pt x="124" y="19"/>
                  <a:pt x="122" y="19"/>
                </a:cubicBezTo>
                <a:cubicBezTo>
                  <a:pt x="74" y="19"/>
                  <a:pt x="74" y="19"/>
                  <a:pt x="74" y="19"/>
                </a:cubicBezTo>
                <a:cubicBezTo>
                  <a:pt x="75" y="17"/>
                  <a:pt x="76" y="15"/>
                  <a:pt x="76" y="13"/>
                </a:cubicBezTo>
                <a:cubicBezTo>
                  <a:pt x="76" y="9"/>
                  <a:pt x="75" y="6"/>
                  <a:pt x="72" y="4"/>
                </a:cubicBezTo>
                <a:cubicBezTo>
                  <a:pt x="70" y="1"/>
                  <a:pt x="67" y="0"/>
                  <a:pt x="63" y="0"/>
                </a:cubicBezTo>
                <a:cubicBezTo>
                  <a:pt x="60" y="0"/>
                  <a:pt x="57" y="1"/>
                  <a:pt x="54" y="4"/>
                </a:cubicBezTo>
                <a:cubicBezTo>
                  <a:pt x="52" y="6"/>
                  <a:pt x="51" y="9"/>
                  <a:pt x="51" y="13"/>
                </a:cubicBezTo>
                <a:cubicBezTo>
                  <a:pt x="51" y="15"/>
                  <a:pt x="51" y="17"/>
                  <a:pt x="53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2" y="19"/>
                  <a:pt x="0" y="22"/>
                  <a:pt x="0" y="24"/>
                </a:cubicBezTo>
                <a:cubicBezTo>
                  <a:pt x="0" y="27"/>
                  <a:pt x="2" y="29"/>
                  <a:pt x="5" y="29"/>
                </a:cubicBezTo>
                <a:cubicBezTo>
                  <a:pt x="9" y="29"/>
                  <a:pt x="9" y="29"/>
                  <a:pt x="9" y="29"/>
                </a:cubicBezTo>
                <a:cubicBezTo>
                  <a:pt x="9" y="105"/>
                  <a:pt x="9" y="105"/>
                  <a:pt x="9" y="105"/>
                </a:cubicBezTo>
                <a:cubicBezTo>
                  <a:pt x="5" y="105"/>
                  <a:pt x="5" y="105"/>
                  <a:pt x="5" y="105"/>
                </a:cubicBezTo>
                <a:cubicBezTo>
                  <a:pt x="2" y="105"/>
                  <a:pt x="0" y="107"/>
                  <a:pt x="0" y="110"/>
                </a:cubicBezTo>
                <a:cubicBezTo>
                  <a:pt x="0" y="113"/>
                  <a:pt x="2" y="115"/>
                  <a:pt x="5" y="115"/>
                </a:cubicBezTo>
                <a:cubicBezTo>
                  <a:pt x="122" y="115"/>
                  <a:pt x="122" y="115"/>
                  <a:pt x="122" y="115"/>
                </a:cubicBezTo>
                <a:cubicBezTo>
                  <a:pt x="124" y="115"/>
                  <a:pt x="126" y="113"/>
                  <a:pt x="126" y="110"/>
                </a:cubicBezTo>
                <a:cubicBezTo>
                  <a:pt x="126" y="107"/>
                  <a:pt x="124" y="105"/>
                  <a:pt x="122" y="105"/>
                </a:cubicBezTo>
                <a:close/>
                <a:moveTo>
                  <a:pt x="58" y="8"/>
                </a:moveTo>
                <a:cubicBezTo>
                  <a:pt x="58" y="8"/>
                  <a:pt x="58" y="8"/>
                  <a:pt x="58" y="8"/>
                </a:cubicBezTo>
                <a:cubicBezTo>
                  <a:pt x="60" y="6"/>
                  <a:pt x="61" y="6"/>
                  <a:pt x="63" y="6"/>
                </a:cubicBezTo>
                <a:cubicBezTo>
                  <a:pt x="65" y="6"/>
                  <a:pt x="67" y="6"/>
                  <a:pt x="68" y="8"/>
                </a:cubicBezTo>
                <a:cubicBezTo>
                  <a:pt x="69" y="9"/>
                  <a:pt x="70" y="11"/>
                  <a:pt x="70" y="13"/>
                </a:cubicBezTo>
                <a:cubicBezTo>
                  <a:pt x="70" y="14"/>
                  <a:pt x="69" y="16"/>
                  <a:pt x="68" y="17"/>
                </a:cubicBezTo>
                <a:cubicBezTo>
                  <a:pt x="67" y="19"/>
                  <a:pt x="65" y="19"/>
                  <a:pt x="63" y="19"/>
                </a:cubicBezTo>
                <a:cubicBezTo>
                  <a:pt x="63" y="19"/>
                  <a:pt x="63" y="19"/>
                  <a:pt x="63" y="19"/>
                </a:cubicBezTo>
                <a:cubicBezTo>
                  <a:pt x="61" y="19"/>
                  <a:pt x="60" y="19"/>
                  <a:pt x="58" y="17"/>
                </a:cubicBezTo>
                <a:cubicBezTo>
                  <a:pt x="57" y="16"/>
                  <a:pt x="56" y="14"/>
                  <a:pt x="56" y="13"/>
                </a:cubicBezTo>
                <a:cubicBezTo>
                  <a:pt x="56" y="11"/>
                  <a:pt x="57" y="9"/>
                  <a:pt x="58" y="8"/>
                </a:cubicBezTo>
                <a:close/>
                <a:moveTo>
                  <a:pt x="112" y="105"/>
                </a:moveTo>
                <a:cubicBezTo>
                  <a:pt x="112" y="105"/>
                  <a:pt x="112" y="105"/>
                  <a:pt x="112" y="105"/>
                </a:cubicBezTo>
                <a:cubicBezTo>
                  <a:pt x="14" y="105"/>
                  <a:pt x="14" y="105"/>
                  <a:pt x="14" y="105"/>
                </a:cubicBezTo>
                <a:cubicBezTo>
                  <a:pt x="14" y="29"/>
                  <a:pt x="14" y="29"/>
                  <a:pt x="14" y="29"/>
                </a:cubicBezTo>
                <a:cubicBezTo>
                  <a:pt x="112" y="29"/>
                  <a:pt x="112" y="29"/>
                  <a:pt x="112" y="29"/>
                </a:cubicBezTo>
                <a:cubicBezTo>
                  <a:pt x="112" y="105"/>
                  <a:pt x="112" y="105"/>
                  <a:pt x="112" y="105"/>
                </a:cubicBezTo>
                <a:close/>
                <a:moveTo>
                  <a:pt x="59" y="91"/>
                </a:moveTo>
                <a:cubicBezTo>
                  <a:pt x="59" y="91"/>
                  <a:pt x="59" y="91"/>
                  <a:pt x="59" y="91"/>
                </a:cubicBezTo>
                <a:cubicBezTo>
                  <a:pt x="63" y="91"/>
                  <a:pt x="67" y="90"/>
                  <a:pt x="71" y="89"/>
                </a:cubicBezTo>
                <a:cubicBezTo>
                  <a:pt x="71" y="88"/>
                  <a:pt x="71" y="88"/>
                  <a:pt x="71" y="88"/>
                </a:cubicBezTo>
                <a:cubicBezTo>
                  <a:pt x="74" y="87"/>
                  <a:pt x="77" y="84"/>
                  <a:pt x="79" y="80"/>
                </a:cubicBezTo>
                <a:cubicBezTo>
                  <a:pt x="79" y="80"/>
                  <a:pt x="79" y="80"/>
                  <a:pt x="79" y="80"/>
                </a:cubicBezTo>
                <a:cubicBezTo>
                  <a:pt x="80" y="79"/>
                  <a:pt x="79" y="77"/>
                  <a:pt x="78" y="76"/>
                </a:cubicBezTo>
                <a:cubicBezTo>
                  <a:pt x="62" y="67"/>
                  <a:pt x="62" y="67"/>
                  <a:pt x="62" y="67"/>
                </a:cubicBezTo>
                <a:cubicBezTo>
                  <a:pt x="62" y="50"/>
                  <a:pt x="62" y="50"/>
                  <a:pt x="62" y="50"/>
                </a:cubicBezTo>
                <a:cubicBezTo>
                  <a:pt x="62" y="48"/>
                  <a:pt x="61" y="47"/>
                  <a:pt x="59" y="47"/>
                </a:cubicBezTo>
                <a:cubicBezTo>
                  <a:pt x="53" y="47"/>
                  <a:pt x="48" y="49"/>
                  <a:pt x="44" y="53"/>
                </a:cubicBezTo>
                <a:cubicBezTo>
                  <a:pt x="40" y="57"/>
                  <a:pt x="37" y="63"/>
                  <a:pt x="37" y="69"/>
                </a:cubicBezTo>
                <a:cubicBezTo>
                  <a:pt x="37" y="75"/>
                  <a:pt x="40" y="81"/>
                  <a:pt x="44" y="85"/>
                </a:cubicBezTo>
                <a:cubicBezTo>
                  <a:pt x="48" y="89"/>
                  <a:pt x="53" y="91"/>
                  <a:pt x="59" y="91"/>
                </a:cubicBezTo>
                <a:close/>
                <a:moveTo>
                  <a:pt x="48" y="57"/>
                </a:moveTo>
                <a:cubicBezTo>
                  <a:pt x="48" y="57"/>
                  <a:pt x="48" y="57"/>
                  <a:pt x="48" y="57"/>
                </a:cubicBezTo>
                <a:cubicBezTo>
                  <a:pt x="50" y="55"/>
                  <a:pt x="53" y="53"/>
                  <a:pt x="57" y="53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70"/>
                  <a:pt x="57" y="71"/>
                  <a:pt x="58" y="72"/>
                </a:cubicBezTo>
                <a:cubicBezTo>
                  <a:pt x="72" y="80"/>
                  <a:pt x="72" y="80"/>
                  <a:pt x="72" y="80"/>
                </a:cubicBezTo>
                <a:cubicBezTo>
                  <a:pt x="71" y="81"/>
                  <a:pt x="69" y="82"/>
                  <a:pt x="68" y="83"/>
                </a:cubicBezTo>
                <a:cubicBezTo>
                  <a:pt x="68" y="84"/>
                  <a:pt x="68" y="84"/>
                  <a:pt x="68" y="84"/>
                </a:cubicBezTo>
                <a:cubicBezTo>
                  <a:pt x="65" y="85"/>
                  <a:pt x="62" y="86"/>
                  <a:pt x="59" y="86"/>
                </a:cubicBezTo>
                <a:cubicBezTo>
                  <a:pt x="55" y="86"/>
                  <a:pt x="51" y="84"/>
                  <a:pt x="48" y="81"/>
                </a:cubicBezTo>
                <a:cubicBezTo>
                  <a:pt x="45" y="78"/>
                  <a:pt x="43" y="74"/>
                  <a:pt x="43" y="69"/>
                </a:cubicBezTo>
                <a:cubicBezTo>
                  <a:pt x="43" y="64"/>
                  <a:pt x="45" y="60"/>
                  <a:pt x="48" y="5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22"/>
          <p:cNvSpPr>
            <a:spLocks noEditPoints="1"/>
          </p:cNvSpPr>
          <p:nvPr/>
        </p:nvSpPr>
        <p:spPr bwMode="auto">
          <a:xfrm>
            <a:off x="3052750" y="2564540"/>
            <a:ext cx="251120" cy="288706"/>
          </a:xfrm>
          <a:custGeom>
            <a:avLst/>
            <a:gdLst>
              <a:gd name="T0" fmla="*/ 27 w 110"/>
              <a:gd name="T1" fmla="*/ 90 h 126"/>
              <a:gd name="T2" fmla="*/ 27 w 110"/>
              <a:gd name="T3" fmla="*/ 96 h 126"/>
              <a:gd name="T4" fmla="*/ 86 w 110"/>
              <a:gd name="T5" fmla="*/ 93 h 126"/>
              <a:gd name="T6" fmla="*/ 24 w 110"/>
              <a:gd name="T7" fmla="*/ 52 h 126"/>
              <a:gd name="T8" fmla="*/ 27 w 110"/>
              <a:gd name="T9" fmla="*/ 55 h 126"/>
              <a:gd name="T10" fmla="*/ 86 w 110"/>
              <a:gd name="T11" fmla="*/ 52 h 126"/>
              <a:gd name="T12" fmla="*/ 27 w 110"/>
              <a:gd name="T13" fmla="*/ 49 h 126"/>
              <a:gd name="T14" fmla="*/ 109 w 110"/>
              <a:gd name="T15" fmla="*/ 36 h 126"/>
              <a:gd name="T16" fmla="*/ 74 w 110"/>
              <a:gd name="T17" fmla="*/ 1 h 126"/>
              <a:gd name="T18" fmla="*/ 13 w 110"/>
              <a:gd name="T19" fmla="*/ 0 h 126"/>
              <a:gd name="T20" fmla="*/ 0 w 110"/>
              <a:gd name="T21" fmla="*/ 13 h 126"/>
              <a:gd name="T22" fmla="*/ 4 w 110"/>
              <a:gd name="T23" fmla="*/ 122 h 126"/>
              <a:gd name="T24" fmla="*/ 13 w 110"/>
              <a:gd name="T25" fmla="*/ 126 h 126"/>
              <a:gd name="T26" fmla="*/ 106 w 110"/>
              <a:gd name="T27" fmla="*/ 122 h 126"/>
              <a:gd name="T28" fmla="*/ 110 w 110"/>
              <a:gd name="T29" fmla="*/ 113 h 126"/>
              <a:gd name="T30" fmla="*/ 109 w 110"/>
              <a:gd name="T31" fmla="*/ 36 h 126"/>
              <a:gd name="T32" fmla="*/ 73 w 110"/>
              <a:gd name="T33" fmla="*/ 14 h 126"/>
              <a:gd name="T34" fmla="*/ 79 w 110"/>
              <a:gd name="T35" fmla="*/ 37 h 126"/>
              <a:gd name="T36" fmla="*/ 75 w 110"/>
              <a:gd name="T37" fmla="*/ 35 h 126"/>
              <a:gd name="T38" fmla="*/ 73 w 110"/>
              <a:gd name="T39" fmla="*/ 14 h 126"/>
              <a:gd name="T40" fmla="*/ 101 w 110"/>
              <a:gd name="T41" fmla="*/ 113 h 126"/>
              <a:gd name="T42" fmla="*/ 100 w 110"/>
              <a:gd name="T43" fmla="*/ 115 h 126"/>
              <a:gd name="T44" fmla="*/ 13 w 110"/>
              <a:gd name="T45" fmla="*/ 116 h 126"/>
              <a:gd name="T46" fmla="*/ 10 w 110"/>
              <a:gd name="T47" fmla="*/ 113 h 126"/>
              <a:gd name="T48" fmla="*/ 11 w 110"/>
              <a:gd name="T49" fmla="*/ 10 h 126"/>
              <a:gd name="T50" fmla="*/ 68 w 110"/>
              <a:gd name="T51" fmla="*/ 9 h 126"/>
              <a:gd name="T52" fmla="*/ 71 w 110"/>
              <a:gd name="T53" fmla="*/ 39 h 126"/>
              <a:gd name="T54" fmla="*/ 79 w 110"/>
              <a:gd name="T55" fmla="*/ 43 h 126"/>
              <a:gd name="T56" fmla="*/ 101 w 110"/>
              <a:gd name="T57" fmla="*/ 113 h 126"/>
              <a:gd name="T58" fmla="*/ 83 w 110"/>
              <a:gd name="T59" fmla="*/ 70 h 126"/>
              <a:gd name="T60" fmla="*/ 24 w 110"/>
              <a:gd name="T61" fmla="*/ 73 h 126"/>
              <a:gd name="T62" fmla="*/ 83 w 110"/>
              <a:gd name="T63" fmla="*/ 76 h 126"/>
              <a:gd name="T64" fmla="*/ 83 w 110"/>
              <a:gd name="T65" fmla="*/ 70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0" h="126">
                <a:moveTo>
                  <a:pt x="83" y="90"/>
                </a:moveTo>
                <a:cubicBezTo>
                  <a:pt x="27" y="90"/>
                  <a:pt x="27" y="90"/>
                  <a:pt x="27" y="90"/>
                </a:cubicBezTo>
                <a:cubicBezTo>
                  <a:pt x="25" y="90"/>
                  <a:pt x="24" y="92"/>
                  <a:pt x="24" y="93"/>
                </a:cubicBezTo>
                <a:cubicBezTo>
                  <a:pt x="24" y="95"/>
                  <a:pt x="25" y="96"/>
                  <a:pt x="27" y="96"/>
                </a:cubicBezTo>
                <a:cubicBezTo>
                  <a:pt x="83" y="96"/>
                  <a:pt x="83" y="96"/>
                  <a:pt x="83" y="96"/>
                </a:cubicBezTo>
                <a:cubicBezTo>
                  <a:pt x="85" y="96"/>
                  <a:pt x="86" y="95"/>
                  <a:pt x="86" y="93"/>
                </a:cubicBezTo>
                <a:cubicBezTo>
                  <a:pt x="86" y="92"/>
                  <a:pt x="85" y="90"/>
                  <a:pt x="83" y="90"/>
                </a:cubicBezTo>
                <a:close/>
                <a:moveTo>
                  <a:pt x="24" y="52"/>
                </a:moveTo>
                <a:cubicBezTo>
                  <a:pt x="24" y="52"/>
                  <a:pt x="24" y="52"/>
                  <a:pt x="24" y="52"/>
                </a:cubicBezTo>
                <a:cubicBezTo>
                  <a:pt x="24" y="54"/>
                  <a:pt x="25" y="55"/>
                  <a:pt x="27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5" y="55"/>
                  <a:pt x="86" y="54"/>
                  <a:pt x="86" y="52"/>
                </a:cubicBezTo>
                <a:cubicBezTo>
                  <a:pt x="86" y="51"/>
                  <a:pt x="85" y="49"/>
                  <a:pt x="83" y="49"/>
                </a:cubicBezTo>
                <a:cubicBezTo>
                  <a:pt x="27" y="49"/>
                  <a:pt x="27" y="49"/>
                  <a:pt x="27" y="49"/>
                </a:cubicBezTo>
                <a:cubicBezTo>
                  <a:pt x="25" y="49"/>
                  <a:pt x="24" y="51"/>
                  <a:pt x="24" y="52"/>
                </a:cubicBezTo>
                <a:close/>
                <a:moveTo>
                  <a:pt x="109" y="36"/>
                </a:moveTo>
                <a:cubicBezTo>
                  <a:pt x="109" y="36"/>
                  <a:pt x="109" y="36"/>
                  <a:pt x="109" y="36"/>
                </a:cubicBezTo>
                <a:cubicBezTo>
                  <a:pt x="74" y="1"/>
                  <a:pt x="74" y="1"/>
                  <a:pt x="74" y="1"/>
                </a:cubicBezTo>
                <a:cubicBezTo>
                  <a:pt x="73" y="0"/>
                  <a:pt x="72" y="0"/>
                  <a:pt x="70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9" y="0"/>
                  <a:pt x="6" y="1"/>
                  <a:pt x="4" y="3"/>
                </a:cubicBezTo>
                <a:cubicBezTo>
                  <a:pt x="1" y="6"/>
                  <a:pt x="0" y="9"/>
                  <a:pt x="0" y="13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16"/>
                  <a:pt x="1" y="120"/>
                  <a:pt x="4" y="122"/>
                </a:cubicBezTo>
                <a:cubicBezTo>
                  <a:pt x="4" y="122"/>
                  <a:pt x="4" y="122"/>
                  <a:pt x="4" y="122"/>
                </a:cubicBezTo>
                <a:cubicBezTo>
                  <a:pt x="6" y="124"/>
                  <a:pt x="9" y="126"/>
                  <a:pt x="13" y="126"/>
                </a:cubicBezTo>
                <a:cubicBezTo>
                  <a:pt x="97" y="126"/>
                  <a:pt x="97" y="126"/>
                  <a:pt x="97" y="126"/>
                </a:cubicBezTo>
                <a:cubicBezTo>
                  <a:pt x="101" y="126"/>
                  <a:pt x="104" y="124"/>
                  <a:pt x="106" y="122"/>
                </a:cubicBezTo>
                <a:cubicBezTo>
                  <a:pt x="107" y="122"/>
                  <a:pt x="107" y="122"/>
                  <a:pt x="107" y="122"/>
                </a:cubicBezTo>
                <a:cubicBezTo>
                  <a:pt x="109" y="120"/>
                  <a:pt x="110" y="116"/>
                  <a:pt x="110" y="113"/>
                </a:cubicBezTo>
                <a:cubicBezTo>
                  <a:pt x="110" y="40"/>
                  <a:pt x="110" y="40"/>
                  <a:pt x="110" y="40"/>
                </a:cubicBezTo>
                <a:cubicBezTo>
                  <a:pt x="110" y="38"/>
                  <a:pt x="110" y="37"/>
                  <a:pt x="109" y="36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96" y="37"/>
                  <a:pt x="96" y="37"/>
                  <a:pt x="96" y="37"/>
                </a:cubicBezTo>
                <a:cubicBezTo>
                  <a:pt x="79" y="37"/>
                  <a:pt x="79" y="37"/>
                  <a:pt x="79" y="37"/>
                </a:cubicBezTo>
                <a:cubicBezTo>
                  <a:pt x="77" y="37"/>
                  <a:pt x="76" y="36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4" y="34"/>
                  <a:pt x="73" y="33"/>
                  <a:pt x="73" y="31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101" y="113"/>
                </a:moveTo>
                <a:cubicBezTo>
                  <a:pt x="101" y="113"/>
                  <a:pt x="101" y="113"/>
                  <a:pt x="101" y="113"/>
                </a:cubicBezTo>
                <a:cubicBezTo>
                  <a:pt x="101" y="114"/>
                  <a:pt x="100" y="115"/>
                  <a:pt x="100" y="115"/>
                </a:cubicBezTo>
                <a:cubicBezTo>
                  <a:pt x="100" y="115"/>
                  <a:pt x="100" y="115"/>
                  <a:pt x="100" y="115"/>
                </a:cubicBezTo>
                <a:cubicBezTo>
                  <a:pt x="99" y="116"/>
                  <a:pt x="98" y="116"/>
                  <a:pt x="97" y="116"/>
                </a:cubicBezTo>
                <a:cubicBezTo>
                  <a:pt x="13" y="116"/>
                  <a:pt x="13" y="116"/>
                  <a:pt x="13" y="116"/>
                </a:cubicBezTo>
                <a:cubicBezTo>
                  <a:pt x="12" y="116"/>
                  <a:pt x="11" y="116"/>
                  <a:pt x="11" y="115"/>
                </a:cubicBezTo>
                <a:cubicBezTo>
                  <a:pt x="10" y="115"/>
                  <a:pt x="10" y="114"/>
                  <a:pt x="10" y="113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0"/>
                </a:cubicBezTo>
                <a:cubicBezTo>
                  <a:pt x="11" y="10"/>
                  <a:pt x="12" y="9"/>
                  <a:pt x="13" y="9"/>
                </a:cubicBezTo>
                <a:cubicBezTo>
                  <a:pt x="68" y="9"/>
                  <a:pt x="68" y="9"/>
                  <a:pt x="68" y="9"/>
                </a:cubicBezTo>
                <a:cubicBezTo>
                  <a:pt x="68" y="31"/>
                  <a:pt x="68" y="31"/>
                  <a:pt x="68" y="31"/>
                </a:cubicBezTo>
                <a:cubicBezTo>
                  <a:pt x="68" y="34"/>
                  <a:pt x="69" y="37"/>
                  <a:pt x="71" y="39"/>
                </a:cubicBezTo>
                <a:cubicBezTo>
                  <a:pt x="71" y="39"/>
                  <a:pt x="71" y="39"/>
                  <a:pt x="71" y="39"/>
                </a:cubicBezTo>
                <a:cubicBezTo>
                  <a:pt x="73" y="41"/>
                  <a:pt x="75" y="43"/>
                  <a:pt x="79" y="43"/>
                </a:cubicBezTo>
                <a:cubicBezTo>
                  <a:pt x="101" y="43"/>
                  <a:pt x="101" y="43"/>
                  <a:pt x="101" y="43"/>
                </a:cubicBezTo>
                <a:cubicBezTo>
                  <a:pt x="101" y="113"/>
                  <a:pt x="101" y="113"/>
                  <a:pt x="101" y="113"/>
                </a:cubicBezTo>
                <a:close/>
                <a:moveTo>
                  <a:pt x="83" y="70"/>
                </a:moveTo>
                <a:cubicBezTo>
                  <a:pt x="83" y="70"/>
                  <a:pt x="83" y="70"/>
                  <a:pt x="83" y="70"/>
                </a:cubicBezTo>
                <a:cubicBezTo>
                  <a:pt x="27" y="70"/>
                  <a:pt x="27" y="70"/>
                  <a:pt x="27" y="70"/>
                </a:cubicBezTo>
                <a:cubicBezTo>
                  <a:pt x="25" y="70"/>
                  <a:pt x="24" y="71"/>
                  <a:pt x="24" y="73"/>
                </a:cubicBezTo>
                <a:cubicBezTo>
                  <a:pt x="24" y="74"/>
                  <a:pt x="25" y="76"/>
                  <a:pt x="27" y="76"/>
                </a:cubicBezTo>
                <a:cubicBezTo>
                  <a:pt x="83" y="76"/>
                  <a:pt x="83" y="76"/>
                  <a:pt x="83" y="76"/>
                </a:cubicBezTo>
                <a:cubicBezTo>
                  <a:pt x="85" y="76"/>
                  <a:pt x="86" y="74"/>
                  <a:pt x="86" y="73"/>
                </a:cubicBezTo>
                <a:cubicBezTo>
                  <a:pt x="86" y="71"/>
                  <a:pt x="85" y="70"/>
                  <a:pt x="83" y="7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Rectangle 24"/>
          <p:cNvSpPr>
            <a:spLocks noChangeArrowheads="1"/>
          </p:cNvSpPr>
          <p:nvPr/>
        </p:nvSpPr>
        <p:spPr bwMode="auto">
          <a:xfrm>
            <a:off x="1189178" y="3140817"/>
            <a:ext cx="1422297" cy="721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文件上传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使用各种库函数提取不同格式简历的文本</a:t>
            </a: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3732251" y="3401212"/>
            <a:ext cx="1422297" cy="721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信息展示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完成简历解析后跳转到信息展示界面</a:t>
            </a:r>
          </a:p>
        </p:txBody>
      </p:sp>
      <p:sp>
        <p:nvSpPr>
          <p:cNvPr id="26" name="Rectangle 24"/>
          <p:cNvSpPr>
            <a:spLocks noChangeArrowheads="1"/>
          </p:cNvSpPr>
          <p:nvPr/>
        </p:nvSpPr>
        <p:spPr bwMode="auto">
          <a:xfrm>
            <a:off x="6282659" y="3281487"/>
            <a:ext cx="1422297" cy="499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上传信息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输入岗位信息</a:t>
            </a:r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Rectangle 24"/>
          <p:cNvSpPr>
            <a:spLocks noChangeArrowheads="1"/>
          </p:cNvSpPr>
          <p:nvPr/>
        </p:nvSpPr>
        <p:spPr bwMode="auto">
          <a:xfrm>
            <a:off x="4945780" y="1369394"/>
            <a:ext cx="1422297" cy="721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人岗匹配</a:t>
            </a: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使用机器学习算法查找匹配度高的简历</a:t>
            </a:r>
          </a:p>
        </p:txBody>
      </p:sp>
      <p:sp>
        <p:nvSpPr>
          <p:cNvPr id="31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流程图</a:t>
            </a:r>
            <a:endParaRPr lang="en-US" altLang="zh-CN" sz="200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33" name="矩形 32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176" y="584693"/>
            <a:ext cx="490633" cy="497992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27" y="517443"/>
            <a:ext cx="1553776" cy="662436"/>
          </a:xfrm>
          <a:prstGeom prst="rect">
            <a:avLst/>
          </a:prstGeom>
        </p:spPr>
      </p:pic>
      <p:pic>
        <p:nvPicPr>
          <p:cNvPr id="22" name="图形 21" descr="从云中下载">
            <a:extLst>
              <a:ext uri="{FF2B5EF4-FFF2-40B4-BE49-F238E27FC236}">
                <a16:creationId xmlns:a16="http://schemas.microsoft.com/office/drawing/2014/main" id="{BF1E7B05-589D-36EB-5AD5-F79648CA31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61833" y="2505476"/>
            <a:ext cx="399023" cy="399023"/>
          </a:xfrm>
          <a:prstGeom prst="rect">
            <a:avLst/>
          </a:prstGeom>
        </p:spPr>
      </p:pic>
      <p:sp>
        <p:nvSpPr>
          <p:cNvPr id="28" name="Rectangle 24">
            <a:extLst>
              <a:ext uri="{FF2B5EF4-FFF2-40B4-BE49-F238E27FC236}">
                <a16:creationId xmlns:a16="http://schemas.microsoft.com/office/drawing/2014/main" id="{286894EE-8205-4951-972A-A584BB4CCD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4432" y="1374666"/>
            <a:ext cx="1422297" cy="721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简历解析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使用深度学习模型和正则表达式提取信息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0" name="图形 39" descr="浏览器窗口">
            <a:extLst>
              <a:ext uri="{FF2B5EF4-FFF2-40B4-BE49-F238E27FC236}">
                <a16:creationId xmlns:a16="http://schemas.microsoft.com/office/drawing/2014/main" id="{E600A7F9-1E17-4EE5-6B33-BF27AAE5A9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97489" y="2505476"/>
            <a:ext cx="473429" cy="473429"/>
          </a:xfrm>
          <a:prstGeom prst="rect">
            <a:avLst/>
          </a:prstGeom>
        </p:spPr>
      </p:pic>
      <p:sp>
        <p:nvSpPr>
          <p:cNvPr id="41" name="Oval 8">
            <a:extLst>
              <a:ext uri="{FF2B5EF4-FFF2-40B4-BE49-F238E27FC236}">
                <a16:creationId xmlns:a16="http://schemas.microsoft.com/office/drawing/2014/main" id="{68F44CDA-C07F-A621-1142-BFB7E9B576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1629" y="2605575"/>
            <a:ext cx="102960" cy="10299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43" name="图形 42" descr="目标受众">
            <a:extLst>
              <a:ext uri="{FF2B5EF4-FFF2-40B4-BE49-F238E27FC236}">
                <a16:creationId xmlns:a16="http://schemas.microsoft.com/office/drawing/2014/main" id="{F9BC1180-4374-E91D-5B75-159BE418D2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453777" y="2480602"/>
            <a:ext cx="521191" cy="521191"/>
          </a:xfrm>
          <a:prstGeom prst="rect">
            <a:avLst/>
          </a:prstGeom>
        </p:spPr>
      </p:pic>
      <p:sp>
        <p:nvSpPr>
          <p:cNvPr id="45" name="箭头: 右 44">
            <a:extLst>
              <a:ext uri="{FF2B5EF4-FFF2-40B4-BE49-F238E27FC236}">
                <a16:creationId xmlns:a16="http://schemas.microsoft.com/office/drawing/2014/main" id="{94511E16-36ED-0A7B-F6D7-1D38BDF3C184}"/>
              </a:ext>
            </a:extLst>
          </p:cNvPr>
          <p:cNvSpPr/>
          <p:nvPr/>
        </p:nvSpPr>
        <p:spPr>
          <a:xfrm>
            <a:off x="398198" y="2557827"/>
            <a:ext cx="851999" cy="470876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箭头: 右 45">
            <a:extLst>
              <a:ext uri="{FF2B5EF4-FFF2-40B4-BE49-F238E27FC236}">
                <a16:creationId xmlns:a16="http://schemas.microsoft.com/office/drawing/2014/main" id="{83E5EEC0-EBD5-F908-862B-379137840E74}"/>
              </a:ext>
            </a:extLst>
          </p:cNvPr>
          <p:cNvSpPr/>
          <p:nvPr/>
        </p:nvSpPr>
        <p:spPr>
          <a:xfrm flipH="1">
            <a:off x="7694261" y="2467891"/>
            <a:ext cx="806754" cy="470876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形 54" descr="语音">
            <a:extLst>
              <a:ext uri="{FF2B5EF4-FFF2-40B4-BE49-F238E27FC236}">
                <a16:creationId xmlns:a16="http://schemas.microsoft.com/office/drawing/2014/main" id="{18027643-3F7E-513E-7083-1D3794FD9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664" y="3485031"/>
            <a:ext cx="2857271" cy="1644518"/>
          </a:xfrm>
          <a:prstGeom prst="rect">
            <a:avLst/>
          </a:prstGeom>
        </p:spPr>
      </p:pic>
      <p:sp>
        <p:nvSpPr>
          <p:cNvPr id="3" name="Freeform 10"/>
          <p:cNvSpPr/>
          <p:nvPr/>
        </p:nvSpPr>
        <p:spPr bwMode="auto">
          <a:xfrm>
            <a:off x="3963176" y="3639615"/>
            <a:ext cx="1193815" cy="1512442"/>
          </a:xfrm>
          <a:custGeom>
            <a:avLst/>
            <a:gdLst>
              <a:gd name="T0" fmla="*/ 369 w 889"/>
              <a:gd name="T1" fmla="*/ 1124 h 1124"/>
              <a:gd name="T2" fmla="*/ 713 w 889"/>
              <a:gd name="T3" fmla="*/ 1124 h 1124"/>
              <a:gd name="T4" fmla="*/ 676 w 889"/>
              <a:gd name="T5" fmla="*/ 705 h 1124"/>
              <a:gd name="T6" fmla="*/ 862 w 889"/>
              <a:gd name="T7" fmla="*/ 273 h 1124"/>
              <a:gd name="T8" fmla="*/ 853 w 889"/>
              <a:gd name="T9" fmla="*/ 202 h 1124"/>
              <a:gd name="T10" fmla="*/ 775 w 889"/>
              <a:gd name="T11" fmla="*/ 257 h 1124"/>
              <a:gd name="T12" fmla="*/ 612 w 889"/>
              <a:gd name="T13" fmla="*/ 387 h 1124"/>
              <a:gd name="T14" fmla="*/ 489 w 889"/>
              <a:gd name="T15" fmla="*/ 141 h 1124"/>
              <a:gd name="T16" fmla="*/ 417 w 889"/>
              <a:gd name="T17" fmla="*/ 5 h 1124"/>
              <a:gd name="T18" fmla="*/ 404 w 889"/>
              <a:gd name="T19" fmla="*/ 155 h 1124"/>
              <a:gd name="T20" fmla="*/ 405 w 889"/>
              <a:gd name="T21" fmla="*/ 327 h 1124"/>
              <a:gd name="T22" fmla="*/ 275 w 889"/>
              <a:gd name="T23" fmla="*/ 196 h 1124"/>
              <a:gd name="T24" fmla="*/ 154 w 889"/>
              <a:gd name="T25" fmla="*/ 49 h 1124"/>
              <a:gd name="T26" fmla="*/ 207 w 889"/>
              <a:gd name="T27" fmla="*/ 218 h 1124"/>
              <a:gd name="T28" fmla="*/ 281 w 889"/>
              <a:gd name="T29" fmla="*/ 387 h 1124"/>
              <a:gd name="T30" fmla="*/ 155 w 889"/>
              <a:gd name="T31" fmla="*/ 273 h 1124"/>
              <a:gd name="T32" fmla="*/ 28 w 889"/>
              <a:gd name="T33" fmla="*/ 187 h 1124"/>
              <a:gd name="T34" fmla="*/ 113 w 889"/>
              <a:gd name="T35" fmla="*/ 350 h 1124"/>
              <a:gd name="T36" fmla="*/ 234 w 889"/>
              <a:gd name="T37" fmla="*/ 489 h 1124"/>
              <a:gd name="T38" fmla="*/ 107 w 889"/>
              <a:gd name="T39" fmla="*/ 421 h 1124"/>
              <a:gd name="T40" fmla="*/ 29 w 889"/>
              <a:gd name="T41" fmla="*/ 413 h 1124"/>
              <a:gd name="T42" fmla="*/ 173 w 889"/>
              <a:gd name="T43" fmla="*/ 550 h 1124"/>
              <a:gd name="T44" fmla="*/ 397 w 889"/>
              <a:gd name="T45" fmla="*/ 850 h 1124"/>
              <a:gd name="T46" fmla="*/ 369 w 889"/>
              <a:gd name="T47" fmla="*/ 1124 h 1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889" h="1124">
                <a:moveTo>
                  <a:pt x="369" y="1124"/>
                </a:moveTo>
                <a:cubicBezTo>
                  <a:pt x="713" y="1124"/>
                  <a:pt x="713" y="1124"/>
                  <a:pt x="713" y="1124"/>
                </a:cubicBezTo>
                <a:cubicBezTo>
                  <a:pt x="713" y="1124"/>
                  <a:pt x="608" y="991"/>
                  <a:pt x="676" y="705"/>
                </a:cubicBezTo>
                <a:cubicBezTo>
                  <a:pt x="744" y="420"/>
                  <a:pt x="845" y="300"/>
                  <a:pt x="862" y="273"/>
                </a:cubicBezTo>
                <a:cubicBezTo>
                  <a:pt x="880" y="247"/>
                  <a:pt x="889" y="215"/>
                  <a:pt x="853" y="202"/>
                </a:cubicBezTo>
                <a:cubicBezTo>
                  <a:pt x="824" y="191"/>
                  <a:pt x="784" y="242"/>
                  <a:pt x="775" y="257"/>
                </a:cubicBezTo>
                <a:cubicBezTo>
                  <a:pt x="766" y="272"/>
                  <a:pt x="693" y="394"/>
                  <a:pt x="612" y="387"/>
                </a:cubicBezTo>
                <a:cubicBezTo>
                  <a:pt x="531" y="380"/>
                  <a:pt x="510" y="225"/>
                  <a:pt x="489" y="141"/>
                </a:cubicBezTo>
                <a:cubicBezTo>
                  <a:pt x="468" y="57"/>
                  <a:pt x="454" y="0"/>
                  <a:pt x="417" y="5"/>
                </a:cubicBezTo>
                <a:cubicBezTo>
                  <a:pt x="383" y="10"/>
                  <a:pt x="401" y="127"/>
                  <a:pt x="404" y="155"/>
                </a:cubicBezTo>
                <a:cubicBezTo>
                  <a:pt x="407" y="183"/>
                  <a:pt x="438" y="315"/>
                  <a:pt x="405" y="327"/>
                </a:cubicBezTo>
                <a:cubicBezTo>
                  <a:pt x="372" y="339"/>
                  <a:pt x="306" y="258"/>
                  <a:pt x="275" y="196"/>
                </a:cubicBezTo>
                <a:cubicBezTo>
                  <a:pt x="244" y="134"/>
                  <a:pt x="204" y="27"/>
                  <a:pt x="154" y="49"/>
                </a:cubicBezTo>
                <a:cubicBezTo>
                  <a:pt x="113" y="68"/>
                  <a:pt x="193" y="189"/>
                  <a:pt x="207" y="218"/>
                </a:cubicBezTo>
                <a:cubicBezTo>
                  <a:pt x="221" y="247"/>
                  <a:pt x="293" y="374"/>
                  <a:pt x="281" y="387"/>
                </a:cubicBezTo>
                <a:cubicBezTo>
                  <a:pt x="269" y="400"/>
                  <a:pt x="178" y="299"/>
                  <a:pt x="155" y="273"/>
                </a:cubicBezTo>
                <a:cubicBezTo>
                  <a:pt x="132" y="247"/>
                  <a:pt x="56" y="155"/>
                  <a:pt x="28" y="187"/>
                </a:cubicBezTo>
                <a:cubicBezTo>
                  <a:pt x="0" y="219"/>
                  <a:pt x="67" y="306"/>
                  <a:pt x="113" y="350"/>
                </a:cubicBezTo>
                <a:cubicBezTo>
                  <a:pt x="159" y="394"/>
                  <a:pt x="243" y="472"/>
                  <a:pt x="234" y="489"/>
                </a:cubicBezTo>
                <a:cubicBezTo>
                  <a:pt x="225" y="506"/>
                  <a:pt x="133" y="437"/>
                  <a:pt x="107" y="421"/>
                </a:cubicBezTo>
                <a:cubicBezTo>
                  <a:pt x="81" y="405"/>
                  <a:pt x="39" y="384"/>
                  <a:pt x="29" y="413"/>
                </a:cubicBezTo>
                <a:cubicBezTo>
                  <a:pt x="20" y="441"/>
                  <a:pt x="79" y="497"/>
                  <a:pt x="173" y="550"/>
                </a:cubicBezTo>
                <a:cubicBezTo>
                  <a:pt x="267" y="603"/>
                  <a:pt x="394" y="692"/>
                  <a:pt x="397" y="850"/>
                </a:cubicBezTo>
                <a:cubicBezTo>
                  <a:pt x="400" y="1008"/>
                  <a:pt x="375" y="1107"/>
                  <a:pt x="369" y="11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Freeform 11"/>
          <p:cNvSpPr/>
          <p:nvPr/>
        </p:nvSpPr>
        <p:spPr bwMode="auto">
          <a:xfrm>
            <a:off x="5081034" y="3004533"/>
            <a:ext cx="1342863" cy="1168379"/>
          </a:xfrm>
          <a:custGeom>
            <a:avLst/>
            <a:gdLst>
              <a:gd name="T0" fmla="*/ 70 w 1000"/>
              <a:gd name="T1" fmla="*/ 712 h 868"/>
              <a:gd name="T2" fmla="*/ 788 w 1000"/>
              <a:gd name="T3" fmla="*/ 534 h 868"/>
              <a:gd name="T4" fmla="*/ 1000 w 1000"/>
              <a:gd name="T5" fmla="*/ 38 h 868"/>
              <a:gd name="T6" fmla="*/ 316 w 1000"/>
              <a:gd name="T7" fmla="*/ 198 h 868"/>
              <a:gd name="T8" fmla="*/ 0 w 1000"/>
              <a:gd name="T9" fmla="*/ 630 h 868"/>
              <a:gd name="T10" fmla="*/ 566 w 1000"/>
              <a:gd name="T11" fmla="*/ 360 h 868"/>
              <a:gd name="T12" fmla="*/ 70 w 1000"/>
              <a:gd name="T13" fmla="*/ 712 h 8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00" h="868">
                <a:moveTo>
                  <a:pt x="70" y="712"/>
                </a:moveTo>
                <a:cubicBezTo>
                  <a:pt x="70" y="712"/>
                  <a:pt x="485" y="868"/>
                  <a:pt x="788" y="534"/>
                </a:cubicBezTo>
                <a:cubicBezTo>
                  <a:pt x="980" y="322"/>
                  <a:pt x="1000" y="38"/>
                  <a:pt x="1000" y="38"/>
                </a:cubicBezTo>
                <a:cubicBezTo>
                  <a:pt x="1000" y="38"/>
                  <a:pt x="586" y="0"/>
                  <a:pt x="316" y="198"/>
                </a:cubicBezTo>
                <a:cubicBezTo>
                  <a:pt x="46" y="396"/>
                  <a:pt x="0" y="630"/>
                  <a:pt x="0" y="630"/>
                </a:cubicBezTo>
                <a:cubicBezTo>
                  <a:pt x="0" y="630"/>
                  <a:pt x="208" y="440"/>
                  <a:pt x="566" y="360"/>
                </a:cubicBezTo>
                <a:cubicBezTo>
                  <a:pt x="566" y="360"/>
                  <a:pt x="262" y="522"/>
                  <a:pt x="70" y="7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Freeform 12"/>
          <p:cNvSpPr/>
          <p:nvPr/>
        </p:nvSpPr>
        <p:spPr bwMode="auto">
          <a:xfrm>
            <a:off x="4415618" y="1677589"/>
            <a:ext cx="1139356" cy="2042872"/>
          </a:xfrm>
          <a:custGeom>
            <a:avLst/>
            <a:gdLst>
              <a:gd name="T0" fmla="*/ 325 w 849"/>
              <a:gd name="T1" fmla="*/ 1518 h 1518"/>
              <a:gd name="T2" fmla="*/ 817 w 849"/>
              <a:gd name="T3" fmla="*/ 816 h 1518"/>
              <a:gd name="T4" fmla="*/ 539 w 849"/>
              <a:gd name="T5" fmla="*/ 0 h 1518"/>
              <a:gd name="T6" fmla="*/ 98 w 849"/>
              <a:gd name="T7" fmla="*/ 644 h 1518"/>
              <a:gd name="T8" fmla="*/ 189 w 849"/>
              <a:gd name="T9" fmla="*/ 1506 h 1518"/>
              <a:gd name="T10" fmla="*/ 455 w 849"/>
              <a:gd name="T11" fmla="*/ 706 h 1518"/>
              <a:gd name="T12" fmla="*/ 325 w 849"/>
              <a:gd name="T13" fmla="*/ 1518 h 1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49" h="1518">
                <a:moveTo>
                  <a:pt x="325" y="1518"/>
                </a:moveTo>
                <a:cubicBezTo>
                  <a:pt x="325" y="1518"/>
                  <a:pt x="785" y="1276"/>
                  <a:pt x="817" y="816"/>
                </a:cubicBezTo>
                <a:cubicBezTo>
                  <a:pt x="849" y="356"/>
                  <a:pt x="539" y="0"/>
                  <a:pt x="539" y="0"/>
                </a:cubicBezTo>
                <a:cubicBezTo>
                  <a:pt x="539" y="0"/>
                  <a:pt x="209" y="294"/>
                  <a:pt x="98" y="644"/>
                </a:cubicBezTo>
                <a:cubicBezTo>
                  <a:pt x="0" y="951"/>
                  <a:pt x="59" y="1290"/>
                  <a:pt x="189" y="1506"/>
                </a:cubicBezTo>
                <a:cubicBezTo>
                  <a:pt x="189" y="1506"/>
                  <a:pt x="167" y="1158"/>
                  <a:pt x="455" y="706"/>
                </a:cubicBezTo>
                <a:cubicBezTo>
                  <a:pt x="455" y="706"/>
                  <a:pt x="345" y="970"/>
                  <a:pt x="325" y="151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Freeform 13"/>
          <p:cNvSpPr/>
          <p:nvPr/>
        </p:nvSpPr>
        <p:spPr bwMode="auto">
          <a:xfrm>
            <a:off x="3332589" y="1797446"/>
            <a:ext cx="1278371" cy="1866540"/>
          </a:xfrm>
          <a:custGeom>
            <a:avLst/>
            <a:gdLst>
              <a:gd name="T0" fmla="*/ 700 w 952"/>
              <a:gd name="T1" fmla="*/ 1330 h 1386"/>
              <a:gd name="T2" fmla="*/ 760 w 952"/>
              <a:gd name="T3" fmla="*/ 522 h 1386"/>
              <a:gd name="T4" fmla="*/ 138 w 952"/>
              <a:gd name="T5" fmla="*/ 0 h 1386"/>
              <a:gd name="T6" fmla="*/ 122 w 952"/>
              <a:gd name="T7" fmla="*/ 820 h 1386"/>
              <a:gd name="T8" fmla="*/ 590 w 952"/>
              <a:gd name="T9" fmla="*/ 1386 h 1386"/>
              <a:gd name="T10" fmla="*/ 412 w 952"/>
              <a:gd name="T11" fmla="*/ 618 h 1386"/>
              <a:gd name="T12" fmla="*/ 700 w 952"/>
              <a:gd name="T13" fmla="*/ 1330 h 1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2" h="1386">
                <a:moveTo>
                  <a:pt x="700" y="1330"/>
                </a:moveTo>
                <a:cubicBezTo>
                  <a:pt x="700" y="1330"/>
                  <a:pt x="952" y="916"/>
                  <a:pt x="760" y="522"/>
                </a:cubicBezTo>
                <a:cubicBezTo>
                  <a:pt x="571" y="134"/>
                  <a:pt x="138" y="0"/>
                  <a:pt x="138" y="0"/>
                </a:cubicBezTo>
                <a:cubicBezTo>
                  <a:pt x="138" y="0"/>
                  <a:pt x="0" y="476"/>
                  <a:pt x="122" y="820"/>
                </a:cubicBezTo>
                <a:cubicBezTo>
                  <a:pt x="241" y="1156"/>
                  <a:pt x="462" y="1316"/>
                  <a:pt x="590" y="1386"/>
                </a:cubicBezTo>
                <a:cubicBezTo>
                  <a:pt x="590" y="1386"/>
                  <a:pt x="422" y="1170"/>
                  <a:pt x="412" y="618"/>
                </a:cubicBezTo>
                <a:cubicBezTo>
                  <a:pt x="412" y="618"/>
                  <a:pt x="548" y="1094"/>
                  <a:pt x="700" y="13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Freeform 14"/>
          <p:cNvSpPr/>
          <p:nvPr/>
        </p:nvSpPr>
        <p:spPr bwMode="auto">
          <a:xfrm>
            <a:off x="2548655" y="3069044"/>
            <a:ext cx="1417387" cy="969110"/>
          </a:xfrm>
          <a:custGeom>
            <a:avLst/>
            <a:gdLst>
              <a:gd name="T0" fmla="*/ 1056 w 1056"/>
              <a:gd name="T1" fmla="*/ 528 h 720"/>
              <a:gd name="T2" fmla="*/ 616 w 1056"/>
              <a:gd name="T3" fmla="*/ 80 h 720"/>
              <a:gd name="T4" fmla="*/ 0 w 1056"/>
              <a:gd name="T5" fmla="*/ 178 h 720"/>
              <a:gd name="T6" fmla="*/ 446 w 1056"/>
              <a:gd name="T7" fmla="*/ 596 h 720"/>
              <a:gd name="T8" fmla="*/ 1036 w 1056"/>
              <a:gd name="T9" fmla="*/ 622 h 720"/>
              <a:gd name="T10" fmla="*/ 504 w 1056"/>
              <a:gd name="T11" fmla="*/ 334 h 720"/>
              <a:gd name="T12" fmla="*/ 1056 w 1056"/>
              <a:gd name="T13" fmla="*/ 528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56" h="720">
                <a:moveTo>
                  <a:pt x="1056" y="528"/>
                </a:moveTo>
                <a:cubicBezTo>
                  <a:pt x="1056" y="528"/>
                  <a:pt x="950" y="160"/>
                  <a:pt x="616" y="80"/>
                </a:cubicBezTo>
                <a:cubicBezTo>
                  <a:pt x="282" y="0"/>
                  <a:pt x="0" y="178"/>
                  <a:pt x="0" y="178"/>
                </a:cubicBezTo>
                <a:cubicBezTo>
                  <a:pt x="0" y="178"/>
                  <a:pt x="190" y="477"/>
                  <a:pt x="446" y="596"/>
                </a:cubicBezTo>
                <a:cubicBezTo>
                  <a:pt x="712" y="720"/>
                  <a:pt x="952" y="660"/>
                  <a:pt x="1036" y="622"/>
                </a:cubicBezTo>
                <a:cubicBezTo>
                  <a:pt x="1036" y="622"/>
                  <a:pt x="786" y="594"/>
                  <a:pt x="504" y="334"/>
                </a:cubicBezTo>
                <a:cubicBezTo>
                  <a:pt x="504" y="334"/>
                  <a:pt x="824" y="508"/>
                  <a:pt x="1056" y="5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>
                <a:latin typeface="微软雅黑" pitchFamily="34" charset="-122"/>
                <a:ea typeface="微软雅黑" pitchFamily="34" charset="-122"/>
              </a:rPr>
              <a:t>简历解析</a:t>
            </a:r>
            <a:r>
              <a:rPr lang="en-US" altLang="zh-CN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提取标签</a:t>
            </a:r>
            <a:endParaRPr lang="en-US" altLang="zh-CN" sz="200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17" name="矩形 16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1" name="图片 20"/>
          <p:cNvPicPr>
            <a:picLocks noChangeAspect="1"/>
          </p:cNvPicPr>
          <p:nvPr/>
        </p:nvPicPr>
        <p:blipFill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333" y="326303"/>
            <a:ext cx="490633" cy="497992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590" y="254935"/>
            <a:ext cx="1553776" cy="66243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78321FC-822D-1B4A-645E-E21A8C4839B4}"/>
              </a:ext>
            </a:extLst>
          </p:cNvPr>
          <p:cNvSpPr txBox="1"/>
          <p:nvPr/>
        </p:nvSpPr>
        <p:spPr>
          <a:xfrm>
            <a:off x="3410511" y="2240867"/>
            <a:ext cx="95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教育信息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80DF3EF-BC68-A470-9278-3ABBD1B20341}"/>
              </a:ext>
            </a:extLst>
          </p:cNvPr>
          <p:cNvSpPr txBox="1"/>
          <p:nvPr/>
        </p:nvSpPr>
        <p:spPr>
          <a:xfrm>
            <a:off x="4623409" y="2238163"/>
            <a:ext cx="95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工作信息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8392781-961E-622D-0352-DE5A46124B7B}"/>
              </a:ext>
            </a:extLst>
          </p:cNvPr>
          <p:cNvSpPr txBox="1"/>
          <p:nvPr/>
        </p:nvSpPr>
        <p:spPr>
          <a:xfrm>
            <a:off x="5488801" y="3256826"/>
            <a:ext cx="95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技能信息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B07EE4C-0050-F97D-A69F-2650298E473E}"/>
              </a:ext>
            </a:extLst>
          </p:cNvPr>
          <p:cNvSpPr txBox="1"/>
          <p:nvPr/>
        </p:nvSpPr>
        <p:spPr>
          <a:xfrm>
            <a:off x="2769462" y="3256826"/>
            <a:ext cx="95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基本信息</a:t>
            </a:r>
          </a:p>
        </p:txBody>
      </p:sp>
      <p:sp>
        <p:nvSpPr>
          <p:cNvPr id="24" name="Oval 13">
            <a:extLst>
              <a:ext uri="{FF2B5EF4-FFF2-40B4-BE49-F238E27FC236}">
                <a16:creationId xmlns:a16="http://schemas.microsoft.com/office/drawing/2014/main" id="{39C6A6AF-90BE-2D5E-C413-044008CC1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7713" y="2274075"/>
            <a:ext cx="912999" cy="91328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/>
            <a:r>
              <a: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姓名</a:t>
            </a:r>
            <a:endParaRPr lang="en-US" altLang="zh-CN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年龄</a:t>
            </a:r>
            <a:endParaRPr lang="en-US" altLang="zh-CN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b="1">
                <a:solidFill>
                  <a:schemeClr val="bg1"/>
                </a:solidFill>
                <a:latin typeface="+mn-ea"/>
              </a:rPr>
              <a:t>…</a:t>
            </a:r>
            <a:endParaRPr lang="zh-CN" altLang="en-US" sz="1200" b="1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6" name="连接符: 曲线 25">
            <a:extLst>
              <a:ext uri="{FF2B5EF4-FFF2-40B4-BE49-F238E27FC236}">
                <a16:creationId xmlns:a16="http://schemas.microsoft.com/office/drawing/2014/main" id="{46099A03-79A9-6A88-3D94-0E49DFA9C252}"/>
              </a:ext>
            </a:extLst>
          </p:cNvPr>
          <p:cNvCxnSpPr>
            <a:cxnSpLocks/>
            <a:stCxn id="7" idx="2"/>
          </p:cNvCxnSpPr>
          <p:nvPr/>
        </p:nvCxnSpPr>
        <p:spPr>
          <a:xfrm flipH="1" flipV="1">
            <a:off x="1845545" y="3043144"/>
            <a:ext cx="703110" cy="265486"/>
          </a:xfrm>
          <a:prstGeom prst="curvedConnector3">
            <a:avLst>
              <a:gd name="adj1" fmla="val 79924"/>
            </a:avLst>
          </a:prstGeom>
          <a:ln w="1905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14">
            <a:extLst>
              <a:ext uri="{FF2B5EF4-FFF2-40B4-BE49-F238E27FC236}">
                <a16:creationId xmlns:a16="http://schemas.microsoft.com/office/drawing/2014/main" id="{55487468-75BB-C89D-04D5-80A005E39E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0305" y="917371"/>
            <a:ext cx="912999" cy="9132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/>
            <a:r>
              <a: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学历</a:t>
            </a:r>
            <a:endParaRPr lang="en-US" altLang="zh-CN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院校</a:t>
            </a:r>
            <a:endParaRPr lang="en-US" altLang="zh-CN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400" b="1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…</a:t>
            </a:r>
            <a:endParaRPr lang="en-US" altLang="zh-CN" sz="1200" b="1"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  <p:cxnSp>
        <p:nvCxnSpPr>
          <p:cNvPr id="41" name="连接符: 曲线 40">
            <a:extLst>
              <a:ext uri="{FF2B5EF4-FFF2-40B4-BE49-F238E27FC236}">
                <a16:creationId xmlns:a16="http://schemas.microsoft.com/office/drawing/2014/main" id="{A448CAC5-48AF-122C-2286-D11CEF85DE1C}"/>
              </a:ext>
            </a:extLst>
          </p:cNvPr>
          <p:cNvCxnSpPr>
            <a:cxnSpLocks/>
            <a:stCxn id="6" idx="2"/>
            <a:endCxn id="37" idx="6"/>
          </p:cNvCxnSpPr>
          <p:nvPr/>
        </p:nvCxnSpPr>
        <p:spPr>
          <a:xfrm flipH="1" flipV="1">
            <a:off x="3183304" y="1374012"/>
            <a:ext cx="334595" cy="423434"/>
          </a:xfrm>
          <a:prstGeom prst="curvedConnector3">
            <a:avLst>
              <a:gd name="adj1" fmla="val 47142"/>
            </a:avLst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14">
            <a:extLst>
              <a:ext uri="{FF2B5EF4-FFF2-40B4-BE49-F238E27FC236}">
                <a16:creationId xmlns:a16="http://schemas.microsoft.com/office/drawing/2014/main" id="{D064BAC8-EB6F-A926-318F-85B06D6C5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04198" y="702573"/>
            <a:ext cx="1031511" cy="9750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/>
            <a:r>
              <a: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工作时长</a:t>
            </a:r>
            <a:endParaRPr lang="en-US" altLang="zh-CN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求职意向</a:t>
            </a:r>
            <a:endParaRPr lang="en-US" altLang="zh-CN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b="1">
                <a:solidFill>
                  <a:schemeClr val="bg1"/>
                </a:solidFill>
                <a:latin typeface="+mn-ea"/>
              </a:rPr>
              <a:t>…</a:t>
            </a:r>
            <a:endParaRPr lang="en-US" altLang="zh-CN" sz="1200" b="1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46" name="连接符: 曲线 45">
            <a:extLst>
              <a:ext uri="{FF2B5EF4-FFF2-40B4-BE49-F238E27FC236}">
                <a16:creationId xmlns:a16="http://schemas.microsoft.com/office/drawing/2014/main" id="{6024E9D2-0D56-6A98-3450-2A30F445815B}"/>
              </a:ext>
            </a:extLst>
          </p:cNvPr>
          <p:cNvCxnSpPr>
            <a:cxnSpLocks/>
            <a:endCxn id="45" idx="3"/>
          </p:cNvCxnSpPr>
          <p:nvPr/>
        </p:nvCxnSpPr>
        <p:spPr>
          <a:xfrm flipV="1">
            <a:off x="5169603" y="1534800"/>
            <a:ext cx="485656" cy="142789"/>
          </a:xfrm>
          <a:prstGeom prst="curvedConnector2">
            <a:avLst/>
          </a:prstGeom>
          <a:ln w="1905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14">
            <a:extLst>
              <a:ext uri="{FF2B5EF4-FFF2-40B4-BE49-F238E27FC236}">
                <a16:creationId xmlns:a16="http://schemas.microsoft.com/office/drawing/2014/main" id="{ACB4055B-BCBC-5E4F-8999-811A82BA3A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8003" y="1791098"/>
            <a:ext cx="912999" cy="91328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/>
            <a:r>
              <a: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英语</a:t>
            </a:r>
            <a:endParaRPr lang="en-US" altLang="zh-CN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沟通</a:t>
            </a:r>
            <a:endParaRPr lang="en-US" altLang="zh-CN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b="1">
                <a:solidFill>
                  <a:schemeClr val="bg1"/>
                </a:solidFill>
              </a:rPr>
              <a:t>…</a:t>
            </a:r>
            <a:endParaRPr lang="en-US" altLang="zh-CN" sz="1200" b="1">
              <a:solidFill>
                <a:schemeClr val="bg1"/>
              </a:solidFill>
            </a:endParaRPr>
          </a:p>
        </p:txBody>
      </p:sp>
      <p:cxnSp>
        <p:nvCxnSpPr>
          <p:cNvPr id="50" name="连接符: 曲线 49">
            <a:extLst>
              <a:ext uri="{FF2B5EF4-FFF2-40B4-BE49-F238E27FC236}">
                <a16:creationId xmlns:a16="http://schemas.microsoft.com/office/drawing/2014/main" id="{D5CF7C6A-7ED4-C1C1-B524-A90C285E34BD}"/>
              </a:ext>
            </a:extLst>
          </p:cNvPr>
          <p:cNvCxnSpPr>
            <a:cxnSpLocks/>
            <a:stCxn id="4" idx="2"/>
          </p:cNvCxnSpPr>
          <p:nvPr/>
        </p:nvCxnSpPr>
        <p:spPr>
          <a:xfrm flipV="1">
            <a:off x="6423897" y="2571750"/>
            <a:ext cx="314217" cy="483933"/>
          </a:xfrm>
          <a:prstGeom prst="curvedConnector2">
            <a:avLst/>
          </a:prstGeom>
          <a:ln w="1905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02C3BAB3-EFD1-43EB-A338-77AAA3774294}"/>
              </a:ext>
            </a:extLst>
          </p:cNvPr>
          <p:cNvSpPr txBox="1"/>
          <p:nvPr/>
        </p:nvSpPr>
        <p:spPr>
          <a:xfrm>
            <a:off x="6228183" y="3928614"/>
            <a:ext cx="20882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400"/>
              <a:t>提取出</a:t>
            </a:r>
            <a:r>
              <a:rPr lang="en-US" altLang="zh-CN" sz="1400"/>
              <a:t>40</a:t>
            </a:r>
            <a:r>
              <a:rPr lang="zh-CN" altLang="en-US" sz="1400"/>
              <a:t>余个标签，充分描述候选者信息</a:t>
            </a: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第一PPT，www.1ppt.com​">
  <a:themeElements>
    <a:clrScheme name="自定义 1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1D69A3"/>
      </a:accent1>
      <a:accent2>
        <a:srgbClr val="84CBC3"/>
      </a:accent2>
      <a:accent3>
        <a:srgbClr val="F8D158"/>
      </a:accent3>
      <a:accent4>
        <a:srgbClr val="F57365"/>
      </a:accent4>
      <a:accent5>
        <a:srgbClr val="7FC9EC"/>
      </a:accent5>
      <a:accent6>
        <a:srgbClr val="8689D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</TotalTime>
  <Words>812</Words>
  <Application>Microsoft Office PowerPoint</Application>
  <PresentationFormat>全屏显示(16:9)</PresentationFormat>
  <Paragraphs>222</Paragraphs>
  <Slides>22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黑体</vt:lpstr>
      <vt:lpstr>宋体</vt:lpstr>
      <vt:lpstr>微软雅黑</vt:lpstr>
      <vt:lpstr>Arial</vt:lpstr>
      <vt:lpstr>Calibri</vt:lpstr>
      <vt:lpstr>Impact</vt:lpstr>
      <vt:lpstr>Wingdings</vt:lpstr>
      <vt:lpstr>第一PPT，www.1ppt.com​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极简毕业答辩</dc:title>
  <dc:creator>第一PPT</dc:creator>
  <cp:keywords>www.1ppt.com</cp:keywords>
  <dc:description>www.1ppt.com</dc:description>
  <cp:lastModifiedBy>bokai cai</cp:lastModifiedBy>
  <cp:revision>289</cp:revision>
  <dcterms:created xsi:type="dcterms:W3CDTF">2016-04-09T09:29:00Z</dcterms:created>
  <dcterms:modified xsi:type="dcterms:W3CDTF">2024-09-08T05:41:41Z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